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0"/>
  </p:notesMasterIdLst>
  <p:handoutMasterIdLst>
    <p:handoutMasterId r:id="rId41"/>
  </p:handoutMasterIdLst>
  <p:sldIdLst>
    <p:sldId id="355" r:id="rId5"/>
    <p:sldId id="345" r:id="rId6"/>
    <p:sldId id="385" r:id="rId7"/>
    <p:sldId id="401" r:id="rId8"/>
    <p:sldId id="408" r:id="rId9"/>
    <p:sldId id="378" r:id="rId10"/>
    <p:sldId id="361" r:id="rId11"/>
    <p:sldId id="393" r:id="rId12"/>
    <p:sldId id="390" r:id="rId13"/>
    <p:sldId id="389" r:id="rId14"/>
    <p:sldId id="402" r:id="rId15"/>
    <p:sldId id="403" r:id="rId16"/>
    <p:sldId id="404" r:id="rId17"/>
    <p:sldId id="405" r:id="rId18"/>
    <p:sldId id="391" r:id="rId19"/>
    <p:sldId id="392" r:id="rId20"/>
    <p:sldId id="406" r:id="rId21"/>
    <p:sldId id="414" r:id="rId22"/>
    <p:sldId id="380" r:id="rId23"/>
    <p:sldId id="381" r:id="rId24"/>
    <p:sldId id="382" r:id="rId25"/>
    <p:sldId id="412" r:id="rId26"/>
    <p:sldId id="409" r:id="rId27"/>
    <p:sldId id="370" r:id="rId28"/>
    <p:sldId id="383" r:id="rId29"/>
    <p:sldId id="411" r:id="rId30"/>
    <p:sldId id="394" r:id="rId31"/>
    <p:sldId id="413" r:id="rId32"/>
    <p:sldId id="416" r:id="rId33"/>
    <p:sldId id="395" r:id="rId34"/>
    <p:sldId id="398" r:id="rId35"/>
    <p:sldId id="397" r:id="rId36"/>
    <p:sldId id="400" r:id="rId37"/>
    <p:sldId id="410" r:id="rId38"/>
    <p:sldId id="417" r:id="rId39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94656"/>
  </p:normalViewPr>
  <p:slideViewPr>
    <p:cSldViewPr>
      <p:cViewPr varScale="1">
        <p:scale>
          <a:sx n="107" d="100"/>
          <a:sy n="107" d="100"/>
        </p:scale>
        <p:origin x="504" y="16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0" Type="http://schemas.openxmlformats.org/officeDocument/2006/relationships/slide" Target="slides/slide16.xml"/><Relationship Id="rId41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4/21/20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2109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3683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6688" y="5157192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40.png"/><Relationship Id="rId7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0.png"/><Relationship Id="rId10" Type="http://schemas.openxmlformats.org/officeDocument/2006/relationships/image" Target="../media/image39.png"/><Relationship Id="rId4" Type="http://schemas.openxmlformats.org/officeDocument/2006/relationships/image" Target="../media/image35.png"/><Relationship Id="rId9" Type="http://schemas.openxmlformats.org/officeDocument/2006/relationships/image" Target="../media/image380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368" y="5301208"/>
            <a:ext cx="11593288" cy="132556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Decimals and Fractions</a:t>
            </a:r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003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Decimals and Fractions</a:t>
            </a:r>
          </a:p>
        </p:txBody>
      </p:sp>
      <p:sp>
        <p:nvSpPr>
          <p:cNvPr id="15363" name="TextBox 7">
            <a:extLst>
              <a:ext uri="{FF2B5EF4-FFF2-40B4-BE49-F238E27FC236}">
                <a16:creationId xmlns:a16="http://schemas.microsoft.com/office/drawing/2014/main" id="{152E2992-B97B-DB45-9546-9E4CDD5607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6417" y="959242"/>
            <a:ext cx="7416724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Decimals and Fractions are two ways of representing the same amount. </a:t>
            </a:r>
          </a:p>
          <a:p>
            <a:endParaRPr lang="en-US" altLang="en-US" dirty="0"/>
          </a:p>
          <a:p>
            <a:r>
              <a:rPr lang="en-US" altLang="en-US" sz="2400" dirty="0"/>
              <a:t>You have five sections to work through and there are check up audits and fitness tests for each section.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7808" y="3068960"/>
            <a:ext cx="7056784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r>
              <a:rPr lang="en-US" altLang="en-US" sz="2400" dirty="0"/>
              <a:t>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Multiplying and Dividing with 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Fractions and Decimals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Estimating Answers</a:t>
            </a:r>
          </a:p>
          <a:p>
            <a:pPr>
              <a:buFontTx/>
              <a:buAutoNum type="arabicPeriod"/>
            </a:pPr>
            <a:endParaRPr lang="en-US" altLang="en-US" sz="2400" dirty="0"/>
          </a:p>
          <a:p>
            <a:pPr>
              <a:buFontTx/>
              <a:buAutoNum type="arabicPeriod"/>
            </a:pPr>
            <a:r>
              <a:rPr lang="en-US" altLang="en-US" sz="2400" dirty="0"/>
              <a:t>Using Brackets and Memory on a Calculator</a:t>
            </a:r>
          </a:p>
        </p:txBody>
      </p:sp>
    </p:spTree>
    <p:extLst>
      <p:ext uri="{BB962C8B-B14F-4D97-AF65-F5344CB8AC3E}">
        <p14:creationId xmlns:p14="http://schemas.microsoft.com/office/powerpoint/2010/main" val="221926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81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Equivalence of Decimals and 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6771" y="841582"/>
            <a:ext cx="7056684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The table below shows some common fractions and their equivalent decimals.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4783138" y="1770888"/>
              <a:ext cx="4841254" cy="4467501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0504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GB" sz="1800" b="0" i="1" smtClean="0">
                                    <a:latin typeface="Cambria Math" charset="0"/>
                                  </a:rPr>
                                  <m:t>=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75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100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GB" sz="1800" i="1" smtClean="0">
                                    <a:latin typeface="Cambria Math" charset="0"/>
                                  </a:rPr>
                                  <m:t>1</m:t>
                                </m:r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/>
            </p:nvGraphicFramePr>
            <p:xfrm>
              <a:off x="4783138" y="1770888"/>
              <a:ext cx="4841254" cy="4467501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40504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70833" r="-96410" b="-5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170833" r="-96410" b="-4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06806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270833" r="-96410" b="-3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370833" r="-96410" b="-268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461224" r="-96410" b="-16326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61233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572917" r="-96410" b="-6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4050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1009375" r="-964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8040216" y="2299692"/>
            <a:ext cx="6832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0216" y="2964932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0216" y="3559272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0216" y="4155874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0.25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0216" y="4728410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0216" y="5265742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0.75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6668" y="5839993"/>
            <a:ext cx="683200" cy="398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2E0F5CA7-A1EF-5442-A592-1A9C56D71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24332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35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Equivalence of Decimals and Fractions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7768" y="710017"/>
            <a:ext cx="712869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400" dirty="0"/>
              <a:t>Here are more common fractions and decimals: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6373149"/>
                  </p:ext>
                </p:extLst>
              </p:nvPr>
            </p:nvGraphicFramePr>
            <p:xfrm>
              <a:off x="4778801" y="1314153"/>
              <a:ext cx="4841254" cy="452014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1010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8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2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3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11371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5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8315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dirty="0"/>
                            <a:t>1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US" sz="18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GB" sz="1800" b="0" i="1" smtClean="0">
                                      <a:latin typeface="Cambria Math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1800" b="0" i="1" smtClean="0">
                                      <a:latin typeface="Cambria Math" charset="0"/>
                                    </a:rPr>
                                    <m:t>2</m:t>
                                  </m:r>
                                </m:den>
                              </m:f>
                            </m:oMath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6105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1800" i="0" dirty="0" smtClean="0">
                                    <a:latin typeface="Cambria Math" charset="0"/>
                                  </a:rPr>
                                  <m:t>2</m:t>
                                </m:r>
                                <m:f>
                                  <m:fPr>
                                    <m:ctrlPr>
                                      <a:rPr lang="en-US" sz="18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800" b="0" i="1" smtClean="0">
                                        <a:latin typeface="Cambria Math" charset="0"/>
                                      </a:rPr>
                                      <m:t>4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66373149"/>
                  </p:ext>
                </p:extLst>
              </p:nvPr>
            </p:nvGraphicFramePr>
            <p:xfrm>
              <a:off x="4778801" y="1314153"/>
              <a:ext cx="4841254" cy="452014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464990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76264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Fractions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Decimals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64583" r="-96410" b="-5854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161224" r="-96410" b="-47346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266667" r="-96410" b="-3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61233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366667" r="-96410" b="-283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61137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457143" r="-96410" b="-1775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  <a:tr h="48315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718421" r="-96410" b="-1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6"/>
                      </a:ext>
                    </a:extLst>
                  </a:tr>
                  <a:tr h="61053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513" t="-647917" r="-96410" b="-208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7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5" name="TextBox 4"/>
          <p:cNvSpPr txBox="1"/>
          <p:nvPr/>
        </p:nvSpPr>
        <p:spPr>
          <a:xfrm>
            <a:off x="7968209" y="1851789"/>
            <a:ext cx="8258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68208" y="2492896"/>
            <a:ext cx="16561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0.33333</a:t>
            </a:r>
            <a:r>
              <a:rPr lang="is-IS" dirty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68208" y="3007060"/>
            <a:ext cx="1152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0.375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68208" y="3651310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0.66666</a:t>
            </a:r>
            <a:r>
              <a:rPr lang="is-IS" dirty="0">
                <a:solidFill>
                  <a:srgbClr val="FF0000"/>
                </a:solidFill>
              </a:rPr>
              <a:t>…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968208" y="4293096"/>
            <a:ext cx="683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0.8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68208" y="4870017"/>
            <a:ext cx="936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1.5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95411" y="5312605"/>
            <a:ext cx="683200" cy="398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2.25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7DA4BFFE-0430-B241-8FDC-C34903A35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3487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2538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Fitness Check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7810" y="1051551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             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784518" y="1576545"/>
                <a:ext cx="933269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/>
                  <a:t>  =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518" y="1576545"/>
                <a:ext cx="933269" cy="617157"/>
              </a:xfrm>
              <a:prstGeom prst="rect">
                <a:avLst/>
              </a:prstGeom>
              <a:blipFill>
                <a:blip r:embed="rId2"/>
                <a:stretch>
                  <a:fillRect l="-5333" r="-8000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5834361" y="2992028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0.75 =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23791" y="3650587"/>
            <a:ext cx="11336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1.25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757696" y="2252686"/>
                <a:ext cx="1018227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7696" y="2252686"/>
                <a:ext cx="1018227" cy="616964"/>
              </a:xfrm>
              <a:prstGeom prst="rect">
                <a:avLst/>
              </a:prstGeom>
              <a:blipFill>
                <a:blip r:embed="rId3"/>
                <a:stretch>
                  <a:fillRect l="-4878" r="-7317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5823791" y="5594324"/>
            <a:ext cx="10326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sz="2400" dirty="0"/>
              <a:t>0.7 =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784518" y="4914996"/>
                <a:ext cx="976549" cy="61619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  </a:t>
                </a:r>
                <a:r>
                  <a:rPr lang="en-US" sz="2400" dirty="0"/>
                  <a:t>3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84518" y="4914996"/>
                <a:ext cx="976549" cy="616194"/>
              </a:xfrm>
              <a:prstGeom prst="rect">
                <a:avLst/>
              </a:prstGeom>
              <a:blipFill>
                <a:blip r:embed="rId4"/>
                <a:stretch>
                  <a:fillRect r="-8974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11397" y="4204865"/>
                <a:ext cx="910827" cy="61696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25</m:t>
                        </m:r>
                      </m:den>
                    </m:f>
                  </m:oMath>
                </a14:m>
                <a:r>
                  <a:rPr lang="en-US" sz="2400" dirty="0"/>
                  <a:t> =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11397" y="4204865"/>
                <a:ext cx="910827" cy="616964"/>
              </a:xfrm>
              <a:prstGeom prst="rect">
                <a:avLst/>
              </a:prstGeom>
              <a:blipFill>
                <a:blip r:embed="rId5"/>
                <a:stretch>
                  <a:fillRect l="-6944" r="-9722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73485" y="6174163"/>
                <a:ext cx="798617" cy="61574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400" dirty="0"/>
                  <a:t>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73485" y="6174163"/>
                <a:ext cx="798617" cy="615746"/>
              </a:xfrm>
              <a:prstGeom prst="rect">
                <a:avLst/>
              </a:prstGeom>
              <a:blipFill>
                <a:blip r:embed="rId6"/>
                <a:stretch>
                  <a:fillRect l="-6250" r="-10938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901692" y="164908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0.375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57435" y="2320276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7000154" y="2823585"/>
                <a:ext cx="469200" cy="6685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3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154" y="2823585"/>
                <a:ext cx="469200" cy="668516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7000154" y="3608490"/>
                <a:ext cx="486030" cy="613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1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154" y="3608490"/>
                <a:ext cx="486030" cy="613886"/>
              </a:xfrm>
              <a:prstGeom prst="rect">
                <a:avLst/>
              </a:prstGeom>
              <a:blipFill>
                <a:blip r:embed="rId8"/>
                <a:stretch>
                  <a:fillRect l="-17949" b="-81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6880492" y="4281414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0.48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17477" y="496214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3.2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981133" y="5490865"/>
                <a:ext cx="540533" cy="66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7</m:t>
                          </m:r>
                        </m:num>
                        <m:den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81133" y="5490865"/>
                <a:ext cx="540533" cy="668581"/>
              </a:xfrm>
              <a:prstGeom prst="rect">
                <a:avLst/>
              </a:prstGeom>
              <a:blipFill>
                <a:blip r:embed="rId9"/>
                <a:stretch>
                  <a:fillRect b="-37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/>
          <p:cNvSpPr txBox="1"/>
          <p:nvPr/>
        </p:nvSpPr>
        <p:spPr>
          <a:xfrm>
            <a:off x="6835537" y="6281981"/>
            <a:ext cx="16065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0.33333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463AD10-117F-9043-BB78-7329E40F723B}"/>
              </a:ext>
            </a:extLst>
          </p:cNvPr>
          <p:cNvSpPr txBox="1"/>
          <p:nvPr/>
        </p:nvSpPr>
        <p:spPr>
          <a:xfrm>
            <a:off x="4734422" y="972932"/>
            <a:ext cx="936104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</a:pPr>
            <a:endParaRPr lang="en-US" sz="2800" dirty="0"/>
          </a:p>
          <a:p>
            <a:pPr>
              <a:spcAft>
                <a:spcPts val="1800"/>
              </a:spcAft>
            </a:pPr>
            <a:r>
              <a:rPr lang="en-US" sz="2800" dirty="0"/>
              <a:t>    a)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b)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c)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d)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e)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f)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g)</a:t>
            </a:r>
          </a:p>
          <a:p>
            <a:pPr>
              <a:spcAft>
                <a:spcPts val="1800"/>
              </a:spcAft>
            </a:pPr>
            <a:r>
              <a:rPr lang="en-US" sz="2800" dirty="0"/>
              <a:t>    h)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A632F71F-F7DA-9247-9EA4-A424CF3706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77671-6163-124E-A793-3409D3A44F45}"/>
              </a:ext>
            </a:extLst>
          </p:cNvPr>
          <p:cNvSpPr txBox="1"/>
          <p:nvPr/>
        </p:nvSpPr>
        <p:spPr>
          <a:xfrm>
            <a:off x="4024581" y="892388"/>
            <a:ext cx="6005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1. Convert between fractions and decimals</a:t>
            </a:r>
          </a:p>
        </p:txBody>
      </p:sp>
    </p:spTree>
    <p:extLst>
      <p:ext uri="{BB962C8B-B14F-4D97-AF65-F5344CB8AC3E}">
        <p14:creationId xmlns:p14="http://schemas.microsoft.com/office/powerpoint/2010/main" val="984699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5" grpId="0"/>
      <p:bldP spid="16" grpId="0"/>
      <p:bldP spid="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97" y="2335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Section 1: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284827" y="5058687"/>
                <a:ext cx="1622345" cy="69711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9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5364" name="TextBox 1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284827" y="5058687"/>
                <a:ext cx="1622345" cy="697114"/>
              </a:xfrm>
              <a:prstGeom prst="rect">
                <a:avLst/>
              </a:prstGeom>
              <a:blipFill>
                <a:blip r:embed="rId2"/>
                <a:stretch>
                  <a:fillRect b="-178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98371" y="2051618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0.57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8371" y="2051618"/>
                <a:ext cx="1295597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424082" y="2713554"/>
                <a:ext cx="1529332" cy="676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424082" y="2713554"/>
                <a:ext cx="1529332" cy="676852"/>
              </a:xfrm>
              <a:prstGeom prst="rect">
                <a:avLst/>
              </a:prstGeom>
              <a:blipFill>
                <a:blip r:embed="rId4"/>
                <a:stretch>
                  <a:fillRect b="-370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9404" y="2845251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0.05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9404" y="2845251"/>
                <a:ext cx="1295597" cy="4616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525519" y="3496258"/>
                <a:ext cx="1295597" cy="676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714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525519" y="3496258"/>
                <a:ext cx="1295597" cy="676852"/>
              </a:xfrm>
              <a:prstGeom prst="rect">
                <a:avLst/>
              </a:prstGeom>
              <a:blipFill>
                <a:blip r:embed="rId6"/>
                <a:stretch>
                  <a:fillRect b="-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399948" y="1909708"/>
                <a:ext cx="1524417" cy="6768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57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9948" y="1909708"/>
                <a:ext cx="1524417" cy="676852"/>
              </a:xfrm>
              <a:prstGeom prst="rect">
                <a:avLst/>
              </a:prstGeom>
              <a:blipFill>
                <a:blip r:embed="rId7"/>
                <a:stretch>
                  <a:fillRect b="-3636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5493808" y="4294806"/>
                <a:ext cx="1295597" cy="67056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1000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=</m:t>
                      </m:r>
                    </m:oMath>
                  </m:oMathPara>
                </a14:m>
                <a:endParaRPr lang="en-US" altLang="en-US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808" y="4294806"/>
                <a:ext cx="1295597" cy="670568"/>
              </a:xfrm>
              <a:prstGeom prst="rect">
                <a:avLst/>
              </a:prstGeom>
              <a:blipFill>
                <a:blip r:embed="rId8"/>
                <a:stretch>
                  <a:fillRect b="-37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83987" y="4417713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0.004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83987" y="4417713"/>
                <a:ext cx="1295597" cy="46166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89405" y="3632260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0.714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89405" y="3632260"/>
                <a:ext cx="1295597" cy="46166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798370" y="5138069"/>
                <a:ext cx="1295597" cy="46166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charset="0"/>
                        </a:rPr>
                        <m:t>0.9</m:t>
                      </m:r>
                    </m:oMath>
                  </m:oMathPara>
                </a14:m>
                <a:endParaRPr lang="en-US" alt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5F46D1C-97CB-8A4A-A6DF-BEF6F4E906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798370" y="5138069"/>
                <a:ext cx="1295597" cy="46166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E3CF082-E940-3747-9778-3D5FA054356F}"/>
              </a:ext>
            </a:extLst>
          </p:cNvPr>
          <p:cNvSpPr txBox="1"/>
          <p:nvPr/>
        </p:nvSpPr>
        <p:spPr>
          <a:xfrm>
            <a:off x="4727848" y="2051619"/>
            <a:ext cx="79767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/>
              <a:t>    a)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b)   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c)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d)</a:t>
            </a:r>
          </a:p>
          <a:p>
            <a:pPr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dirty="0"/>
              <a:t>    e)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720E656D-EAA3-E341-9253-C6ACD63A1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0540AC-D02A-D24F-8313-E31A00F8D94B}"/>
              </a:ext>
            </a:extLst>
          </p:cNvPr>
          <p:cNvSpPr txBox="1"/>
          <p:nvPr/>
        </p:nvSpPr>
        <p:spPr>
          <a:xfrm>
            <a:off x="4727848" y="1235515"/>
            <a:ext cx="40324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2. Convert to decimals</a:t>
            </a:r>
          </a:p>
        </p:txBody>
      </p:sp>
    </p:spTree>
    <p:extLst>
      <p:ext uri="{BB962C8B-B14F-4D97-AF65-F5344CB8AC3E}">
        <p14:creationId xmlns:p14="http://schemas.microsoft.com/office/powerpoint/2010/main" val="2745157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6" grpId="0"/>
      <p:bldP spid="7" grpId="0"/>
      <p:bldP spid="9" grpId="0"/>
      <p:bldP spid="10" grpId="0"/>
      <p:bldP spid="11" grpId="0"/>
      <p:bldP spid="2" grpId="0"/>
      <p:bldP spid="13" grpId="0"/>
      <p:bldP spid="1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63559"/>
            <a:ext cx="931351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1: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82D44169-1DB6-5E48-B4A7-D2CABFB3E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35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63552" y="33288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Multiplying and Dividing Decimals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5219" y="779077"/>
            <a:ext cx="6480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  </a:t>
            </a:r>
            <a:r>
              <a:rPr lang="en-US" altLang="en-US" sz="2400" b="1" dirty="0"/>
              <a:t>Multiplying</a:t>
            </a:r>
            <a:endParaRPr lang="en-US" alt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520057" y="1240742"/>
            <a:ext cx="7215437" cy="22852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multiply</a:t>
            </a:r>
            <a:r>
              <a:rPr lang="en-US" sz="2400" dirty="0"/>
              <a:t> by 10, 100, 1000, 10 000, etc., </a:t>
            </a:r>
          </a:p>
          <a:p>
            <a:pPr algn="ctr"/>
            <a:r>
              <a:rPr lang="en-US" sz="2400" dirty="0"/>
              <a:t>slide all the digits to the </a:t>
            </a:r>
            <a:r>
              <a:rPr lang="en-US" sz="2400" b="1" dirty="0"/>
              <a:t>LEFT</a:t>
            </a:r>
            <a:r>
              <a:rPr lang="en-US" sz="2400" dirty="0"/>
              <a:t> by 1 place, 2 places, </a:t>
            </a:r>
          </a:p>
          <a:p>
            <a:pPr algn="ctr">
              <a:spcAft>
                <a:spcPts val="300"/>
              </a:spcAft>
            </a:pPr>
            <a:r>
              <a:rPr lang="en-US" sz="2400" dirty="0"/>
              <a:t>3 places, 4 places, etc. respectively</a:t>
            </a:r>
          </a:p>
          <a:p>
            <a:pPr algn="ctr"/>
            <a:r>
              <a:rPr lang="en-US" sz="2400" dirty="0"/>
              <a:t>Empty columns are filled with zeros; </a:t>
            </a:r>
          </a:p>
          <a:p>
            <a:pPr algn="ctr"/>
            <a:r>
              <a:rPr lang="en-US" sz="2400" dirty="0"/>
              <a:t>these act as placeholders.</a:t>
            </a:r>
          </a:p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501943" y="4096253"/>
            <a:ext cx="7440820" cy="25930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/>
              <a:t>To </a:t>
            </a:r>
            <a:r>
              <a:rPr lang="en-US" sz="2400" b="1" dirty="0"/>
              <a:t>divide</a:t>
            </a:r>
            <a:r>
              <a:rPr lang="en-US" sz="2400" dirty="0"/>
              <a:t> by 10, 100, 1000, 10 000, etc., </a:t>
            </a:r>
          </a:p>
          <a:p>
            <a:pPr algn="ctr"/>
            <a:r>
              <a:rPr lang="en-US" sz="2400" dirty="0"/>
              <a:t>slide all the digits to the </a:t>
            </a:r>
            <a:r>
              <a:rPr lang="en-US" sz="2400" b="1" dirty="0"/>
              <a:t>RIGHT</a:t>
            </a:r>
            <a:r>
              <a:rPr lang="en-US" sz="2400" dirty="0"/>
              <a:t> by 1 place, 2 places, </a:t>
            </a:r>
          </a:p>
          <a:p>
            <a:pPr algn="ctr">
              <a:spcAft>
                <a:spcPts val="300"/>
              </a:spcAft>
            </a:pPr>
            <a:r>
              <a:rPr lang="en-US" sz="2400" dirty="0"/>
              <a:t>3 places, 4 places, etc. respectively</a:t>
            </a:r>
          </a:p>
          <a:p>
            <a:pPr algn="ctr"/>
            <a:r>
              <a:rPr lang="en-US" sz="2400" dirty="0"/>
              <a:t>Empty columns are filled with zeros; </a:t>
            </a:r>
          </a:p>
          <a:p>
            <a:pPr algn="ctr"/>
            <a:r>
              <a:rPr lang="en-US" sz="2400" dirty="0"/>
              <a:t>these act as placeholders.</a:t>
            </a:r>
          </a:p>
          <a:p>
            <a:pPr algn="ctr"/>
            <a:endParaRPr lang="en-US" dirty="0"/>
          </a:p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11824" y="6219738"/>
            <a:ext cx="60067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The following slides show some examples.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3BEA906-0576-354D-BD14-AF9582DED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9C9309-801A-1141-8FAC-E068A0AB2462}"/>
              </a:ext>
            </a:extLst>
          </p:cNvPr>
          <p:cNvSpPr txBox="1"/>
          <p:nvPr/>
        </p:nvSpPr>
        <p:spPr>
          <a:xfrm>
            <a:off x="6096000" y="3442797"/>
            <a:ext cx="24490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Dividing</a:t>
            </a:r>
          </a:p>
        </p:txBody>
      </p:sp>
    </p:spTree>
    <p:extLst>
      <p:ext uri="{BB962C8B-B14F-4D97-AF65-F5344CB8AC3E}">
        <p14:creationId xmlns:p14="http://schemas.microsoft.com/office/powerpoint/2010/main" val="741123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4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8615" y="4656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Multiplying with Decimals: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6" y="852488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1973955"/>
                  </p:ext>
                </p:extLst>
              </p:nvPr>
            </p:nvGraphicFramePr>
            <p:xfrm>
              <a:off x="2927648" y="1220684"/>
              <a:ext cx="8136905" cy="27572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826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4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776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1903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4434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9871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31973955"/>
                  </p:ext>
                </p:extLst>
              </p:nvPr>
            </p:nvGraphicFramePr>
            <p:xfrm>
              <a:off x="2927648" y="1220684"/>
              <a:ext cx="8136905" cy="27572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8268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13760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445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7776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919038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4434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13690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9871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2308" t="-1053" r="-198462" b="-12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4688" t="-1053" r="-101563" b="-12947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4688" t="-1053" r="-1563" b="-1294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19501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951984" y="4998006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598.2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1984" y="4998006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398449" y="4634356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3" name="Oval 12"/>
          <p:cNvSpPr/>
          <p:nvPr/>
        </p:nvSpPr>
        <p:spPr bwMode="auto">
          <a:xfrm>
            <a:off x="8606691" y="2551858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4D862B2F-7FC2-4B40-B81C-10D630CB79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6044360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1586" y="6396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Multiplying with Decimals: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6" y="852488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9182724"/>
                  </p:ext>
                </p:extLst>
              </p:nvPr>
            </p:nvGraphicFramePr>
            <p:xfrm>
              <a:off x="3071664" y="1191265"/>
              <a:ext cx="7992888" cy="26625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6409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9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4078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84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4057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9193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9182724"/>
                  </p:ext>
                </p:extLst>
              </p:nvPr>
            </p:nvGraphicFramePr>
            <p:xfrm>
              <a:off x="3071664" y="1191265"/>
              <a:ext cx="7992888" cy="266251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6409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20983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40782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7848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809634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40575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809566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91937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87500" r="-201563" b="-1244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87500" r="-101563" b="-12446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87500" r="-1563" b="-12446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9019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701582" y="4449955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598.2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59 820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582" y="4449955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2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399606" y="4056258"/>
            <a:ext cx="3528392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143672" y="5431212"/>
            <a:ext cx="88131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To multiply by 100, slide all digits 2 places to the LEFT.</a:t>
            </a:r>
          </a:p>
          <a:p>
            <a:r>
              <a:rPr lang="en-US" sz="2400" dirty="0"/>
              <a:t>Fill empty columns with zeros; these act as placeholders.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606691" y="2563137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06252154-CB0D-9C40-9F54-1BB8C703B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764592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7315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Multiplying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7442665"/>
                  </p:ext>
                </p:extLst>
              </p:nvPr>
            </p:nvGraphicFramePr>
            <p:xfrm>
              <a:off x="3215680" y="1305535"/>
              <a:ext cx="7632847" cy="283981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2800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84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2826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9823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31901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47442665"/>
                  </p:ext>
                </p:extLst>
              </p:nvPr>
            </p:nvGraphicFramePr>
            <p:xfrm>
              <a:off x="3215680" y="1305535"/>
              <a:ext cx="7632847" cy="2839816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2800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9843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2826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6334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98239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6328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31901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1803" r="-198361" b="-1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5000" r="-101667" b="-15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5000" r="-1667" b="-15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6930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83616" y="4878193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7 243.81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3616" y="4878193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5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544272" y="2549496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56E90927-0B4B-594B-BB70-FE5905031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783800E-419D-BB4E-91BD-411E8D6E50EA}"/>
              </a:ext>
            </a:extLst>
          </p:cNvPr>
          <p:cNvSpPr/>
          <p:nvPr/>
        </p:nvSpPr>
        <p:spPr bwMode="auto">
          <a:xfrm>
            <a:off x="5252260" y="4436679"/>
            <a:ext cx="3991734" cy="1284766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909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8413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Multiplying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620142"/>
                  </p:ext>
                </p:extLst>
              </p:nvPr>
            </p:nvGraphicFramePr>
            <p:xfrm>
              <a:off x="3359696" y="1380037"/>
              <a:ext cx="7416824" cy="266429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457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7866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48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78478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01314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52620142"/>
                  </p:ext>
                </p:extLst>
              </p:nvPr>
            </p:nvGraphicFramePr>
            <p:xfrm>
              <a:off x="3359696" y="1380037"/>
              <a:ext cx="7416824" cy="2664297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4573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7866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48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1745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78478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1682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01314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6897" r="-203448" b="-16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93220" r="-100000" b="-16375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8621" r="-1724" b="-16375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8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50385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542041" y="4570506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7 243.81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1000 = </a:t>
                </a:r>
                <a:r>
                  <a:rPr lang="en-US" sz="2400" dirty="0">
                    <a:solidFill>
                      <a:srgbClr val="FF0000"/>
                    </a:solidFill>
                  </a:rPr>
                  <a:t>7 243 810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42041" y="4570506"/>
                <a:ext cx="440920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2075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203916" y="4100130"/>
            <a:ext cx="4636499" cy="1300304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03712" y="5512025"/>
            <a:ext cx="7954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multiply by 1000, slide all digits 3 places to the LEFT.</a:t>
            </a:r>
          </a:p>
          <a:p>
            <a:r>
              <a:rPr lang="en-US" sz="2400" dirty="0"/>
              <a:t>Fill empty columns with zeros; these act as placeholders.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544272" y="2563137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73F6D43-D6E7-6B42-B591-BDE8322030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56511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2104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Dividing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802209"/>
                  </p:ext>
                </p:extLst>
              </p:nvPr>
            </p:nvGraphicFramePr>
            <p:xfrm>
              <a:off x="3393700" y="1340768"/>
              <a:ext cx="7428657" cy="229669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5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7974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61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7956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00400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44802209"/>
                  </p:ext>
                </p:extLst>
              </p:nvPr>
            </p:nvGraphicFramePr>
            <p:xfrm>
              <a:off x="3393700" y="1340768"/>
              <a:ext cx="7428657" cy="229669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058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79749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0610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2929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79560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286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005840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696610" t="-1250" r="-200000" b="-1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10345" t="-1250" r="-103448" b="-1275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94915" t="-1250" r="-1695" b="-1275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3028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96000" y="4171299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4171299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305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807968" y="3869117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4A5ADAC6-21B6-2147-A0DC-3415CC8BA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12143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560" y="24639"/>
            <a:ext cx="998443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Dividing with Decimals: Examples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400" b="1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6926224"/>
                  </p:ext>
                </p:extLst>
              </p:nvPr>
            </p:nvGraphicFramePr>
            <p:xfrm>
              <a:off x="3647728" y="1196752"/>
              <a:ext cx="7488833" cy="259228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238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2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263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8506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3412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766926224"/>
                  </p:ext>
                </p:extLst>
              </p:nvPr>
            </p:nvGraphicFramePr>
            <p:xfrm>
              <a:off x="3647728" y="1196752"/>
              <a:ext cx="7488833" cy="2592288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2384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25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2639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8506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8883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134126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1695" t="-1111" r="-203390" b="-1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1695" t="-1111" r="-103390" b="-12777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1695" t="-1111" r="-3390" b="-12777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86054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91071" y="4483603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127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 =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12.7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071" y="4483603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594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908138" y="4059968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8860466" y="2927543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647728" y="5457902"/>
            <a:ext cx="786946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divide by 10, slide all digits 1 place to the RIGHT.</a:t>
            </a:r>
          </a:p>
          <a:p>
            <a:r>
              <a:rPr lang="en-US" sz="2400" dirty="0"/>
              <a:t>Fill empty columns with zeros; these act as placeholders</a:t>
            </a:r>
            <a:r>
              <a:rPr lang="en-US" dirty="0"/>
              <a:t>.</a:t>
            </a:r>
            <a:endParaRPr lang="en-US" sz="2400" dirty="0"/>
          </a:p>
        </p:txBody>
      </p:sp>
      <p:sp>
        <p:nvSpPr>
          <p:cNvPr id="13" name="TextBox 7">
            <a:extLst>
              <a:ext uri="{FF2B5EF4-FFF2-40B4-BE49-F238E27FC236}">
                <a16:creationId xmlns:a16="http://schemas.microsoft.com/office/drawing/2014/main" id="{011D61E2-4EE7-2444-B7EC-63B2E118C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567277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217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Dividing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9642709"/>
                  </p:ext>
                </p:extLst>
              </p:nvPr>
            </p:nvGraphicFramePr>
            <p:xfrm>
              <a:off x="3324004" y="986906"/>
              <a:ext cx="7704857" cy="280831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358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050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3608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0482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28693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99642709"/>
                  </p:ext>
                </p:extLst>
              </p:nvPr>
            </p:nvGraphicFramePr>
            <p:xfrm>
              <a:off x="3324004" y="986906"/>
              <a:ext cx="7704857" cy="2808310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35819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705023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36080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70551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704827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7048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286932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10000" t="-980" r="-205000" b="-1186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96721" t="-980" r="-101639" b="-11862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96721" t="-980" r="-1639" b="-11862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07126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270258" y="4466939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4.3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</a:t>
                </a:r>
                <a:endParaRPr lang="en-US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70258" y="4466939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011" t="-8108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905128" y="4082062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Oval 10"/>
          <p:cNvSpPr/>
          <p:nvPr/>
        </p:nvSpPr>
        <p:spPr bwMode="auto">
          <a:xfrm>
            <a:off x="8688288" y="2391061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22383D32-E295-0A44-BEC4-7AB652DCAC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24162683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848" y="57478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Dividing with Decimals: Examples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3138" y="3251200"/>
            <a:ext cx="53276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buFontTx/>
              <a:buAutoNum type="arabicPeriod"/>
            </a:pPr>
            <a:endParaRPr lang="en-US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2425575"/>
                  </p:ext>
                </p:extLst>
              </p:nvPr>
            </p:nvGraphicFramePr>
            <p:xfrm>
              <a:off x="3431704" y="1036698"/>
              <a:ext cx="7488830" cy="291640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56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57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25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263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8506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31431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GB" sz="1200" i="1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GB" sz="1200" b="1" i="1" smtClean="0">
                                        <a:latin typeface="Cambria Math" charset="0"/>
                                      </a:rPr>
                                      <m:t>𝟏𝟎𝟎𝟎</m:t>
                                    </m:r>
                                  </m:den>
                                </m:f>
                              </m:oMath>
                            </m:oMathPara>
                          </a14:m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" name="Table 2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2425575"/>
                  </p:ext>
                </p:extLst>
              </p:nvPr>
            </p:nvGraphicFramePr>
            <p:xfrm>
              <a:off x="3431704" y="1036698"/>
              <a:ext cx="7488830" cy="2916402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81561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74571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8525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812638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74894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685066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748882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</a:tblGrid>
                  <a:tr h="1314315"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1200" dirty="0"/>
                            <a:t>1</a:t>
                          </a:r>
                          <a:r>
                            <a:rPr lang="en-US" sz="1200" baseline="0" dirty="0"/>
                            <a:t> 000 000</a:t>
                          </a:r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M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100 000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Hth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 </a:t>
                          </a:r>
                          <a:r>
                            <a:rPr lang="en-US" sz="1200" baseline="0" dirty="0"/>
                            <a:t>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Tth</a:t>
                          </a:r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 err="1"/>
                            <a:t>Th</a:t>
                          </a:r>
                          <a:endParaRPr lang="en-US" sz="1200" dirty="0"/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H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10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T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200" dirty="0"/>
                            <a:t>1</a:t>
                          </a:r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endParaRPr lang="en-US" sz="1200" dirty="0"/>
                        </a:p>
                        <a:p>
                          <a:pPr algn="ctr"/>
                          <a:r>
                            <a:rPr lang="en-US" sz="1200" dirty="0"/>
                            <a:t>O</a:t>
                          </a:r>
                        </a:p>
                        <a:p>
                          <a:endParaRPr lang="en-US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701695" r="-203390" b="-122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801695" r="-103390" b="-122115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"/>
                          <a:stretch>
                            <a:fillRect l="-901695" r="-3390" b="-12211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>
                            <a:solidFill>
                              <a:srgbClr val="FF000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0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>
                              <a:solidFill>
                                <a:srgbClr val="FF0000"/>
                              </a:solidFill>
                            </a:rPr>
                            <a:t>3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534029"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en-US" dirty="0"/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6041869" y="4577133"/>
                <a:ext cx="440920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4.3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0.043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869" y="4577133"/>
                <a:ext cx="4409206" cy="461665"/>
              </a:xfrm>
              <a:prstGeom prst="rect">
                <a:avLst/>
              </a:prstGeom>
              <a:blipFill>
                <a:blip r:embed="rId3"/>
                <a:stretch>
                  <a:fillRect l="-2011" t="-10811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Oval 4"/>
          <p:cNvSpPr/>
          <p:nvPr/>
        </p:nvSpPr>
        <p:spPr bwMode="auto">
          <a:xfrm>
            <a:off x="5970005" y="4191262"/>
            <a:ext cx="2952328" cy="127275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087353" y="5373526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519937" y="6062154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7" name="Oval 6"/>
          <p:cNvSpPr/>
          <p:nvPr/>
        </p:nvSpPr>
        <p:spPr bwMode="auto">
          <a:xfrm>
            <a:off x="8606691" y="2962424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1438" y="5518666"/>
            <a:ext cx="7954422" cy="1138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To divide by 100, slide all digits 2 places to the RIGHT.</a:t>
            </a:r>
          </a:p>
          <a:p>
            <a:r>
              <a:rPr lang="en-US" sz="2400" dirty="0"/>
              <a:t>Fill empty columns with zeros; these act as placeholders.</a:t>
            </a:r>
          </a:p>
          <a:p>
            <a:endParaRPr lang="en-US" dirty="0"/>
          </a:p>
        </p:txBody>
      </p:sp>
      <p:sp>
        <p:nvSpPr>
          <p:cNvPr id="14" name="Oval 13"/>
          <p:cNvSpPr/>
          <p:nvPr/>
        </p:nvSpPr>
        <p:spPr bwMode="auto">
          <a:xfrm>
            <a:off x="8606691" y="2551858"/>
            <a:ext cx="50304" cy="50614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>
              <a:latin typeface="Arial" charset="0"/>
              <a:ea typeface="ＭＳ Ｐゴシック" charset="0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AD7A69D1-0094-8B42-813E-8A56C61673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11483427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7721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Fitness Check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887846" y="1214026"/>
                <a:ext cx="178125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0.34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 =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846" y="1214026"/>
                <a:ext cx="1781257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5479" t="-9211" r="-445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884068" y="2350139"/>
                <a:ext cx="204735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34.5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4068" y="2350139"/>
                <a:ext cx="2047355" cy="461665"/>
              </a:xfrm>
              <a:prstGeom prst="rect">
                <a:avLst/>
              </a:prstGeom>
              <a:blipFill>
                <a:blip r:embed="rId3"/>
                <a:stretch>
                  <a:fillRect l="-3681" t="-10811" r="-3067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861873" y="3014563"/>
                <a:ext cx="20377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72.33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 =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873" y="3014563"/>
                <a:ext cx="2037737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4790" t="-9333" r="-359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887846" y="1799523"/>
                <a:ext cx="179087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49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7846" y="1799523"/>
                <a:ext cx="1790875" cy="461665"/>
              </a:xfrm>
              <a:prstGeom prst="rect">
                <a:avLst/>
              </a:prstGeom>
              <a:blipFill>
                <a:blip r:embed="rId5"/>
                <a:stretch>
                  <a:fillRect l="-4930" t="-10811" r="-352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5909783" y="4834282"/>
                <a:ext cx="187583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3.2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 =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9783" y="4834282"/>
                <a:ext cx="1875835" cy="461665"/>
              </a:xfrm>
              <a:prstGeom prst="rect">
                <a:avLst/>
              </a:prstGeom>
              <a:blipFill>
                <a:blip r:embed="rId6"/>
                <a:stretch>
                  <a:fillRect l="-4698" t="-10811" r="-4027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902194" y="4243856"/>
                <a:ext cx="221887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94.7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1000 =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194" y="4243856"/>
                <a:ext cx="2218877" cy="461665"/>
              </a:xfrm>
              <a:prstGeom prst="rect">
                <a:avLst/>
              </a:prstGeom>
              <a:blipFill>
                <a:blip r:embed="rId7"/>
                <a:stretch>
                  <a:fillRect l="-4000" t="-7895" r="-3429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918217" y="3621902"/>
                <a:ext cx="212429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2.315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=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18217" y="3621902"/>
                <a:ext cx="2124299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4598" t="-9211" r="-3448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5861873" y="5439245"/>
                <a:ext cx="341792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35 679 000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10 000 =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61873" y="5439245"/>
                <a:ext cx="3417923" cy="461665"/>
              </a:xfrm>
              <a:prstGeom prst="rect">
                <a:avLst/>
              </a:prstGeom>
              <a:blipFill>
                <a:blip r:embed="rId9"/>
                <a:stretch>
                  <a:fillRect l="-2593" t="-7895" r="-1481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5838933" y="6057336"/>
                <a:ext cx="280878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72.33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100 000 = 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8933" y="6057336"/>
                <a:ext cx="280878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471" t="-9333" r="-2386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9244142" y="1244579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3.4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78559" y="1788276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0.49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227695" y="303285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723.3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99032" y="365271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231.5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99032" y="4226903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0.0947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85654" y="4868651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0.032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72394" y="5466800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3567.9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443FA2-BE6C-624E-8774-ACA8D26E2E7F}"/>
              </a:ext>
            </a:extLst>
          </p:cNvPr>
          <p:cNvSpPr txBox="1"/>
          <p:nvPr/>
        </p:nvSpPr>
        <p:spPr>
          <a:xfrm>
            <a:off x="4819423" y="1077668"/>
            <a:ext cx="1080120" cy="55227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1.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2.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3.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4.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5.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6.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7.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8.</a:t>
            </a:r>
          </a:p>
          <a:p>
            <a:pPr>
              <a:lnSpc>
                <a:spcPct val="150000"/>
              </a:lnSpc>
              <a:spcAft>
                <a:spcPts val="500"/>
              </a:spcAft>
            </a:pPr>
            <a:r>
              <a:rPr lang="en-US" sz="2400" dirty="0"/>
              <a:t>9.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65620BF6-8D31-4143-901C-DCBD1760ED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A4EAF47-E11B-7D42-83CF-A5480BD37D70}"/>
              </a:ext>
            </a:extLst>
          </p:cNvPr>
          <p:cNvSpPr txBox="1"/>
          <p:nvPr/>
        </p:nvSpPr>
        <p:spPr>
          <a:xfrm>
            <a:off x="9172394" y="2377299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0.345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DA6FDA-1ABB-F74B-BB1B-A215AE6264FD}"/>
              </a:ext>
            </a:extLst>
          </p:cNvPr>
          <p:cNvSpPr txBox="1"/>
          <p:nvPr/>
        </p:nvSpPr>
        <p:spPr>
          <a:xfrm>
            <a:off x="8823885" y="6000759"/>
            <a:ext cx="15552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7 233 000</a:t>
            </a:r>
          </a:p>
        </p:txBody>
      </p:sp>
    </p:spTree>
    <p:extLst>
      <p:ext uri="{BB962C8B-B14F-4D97-AF65-F5344CB8AC3E}">
        <p14:creationId xmlns:p14="http://schemas.microsoft.com/office/powerpoint/2010/main" val="2191441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20" grpId="0"/>
      <p:bldP spid="2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Box 1">
            <a:extLst>
              <a:ext uri="{FF2B5EF4-FFF2-40B4-BE49-F238E27FC236}">
                <a16:creationId xmlns:a16="http://schemas.microsoft.com/office/drawing/2014/main" id="{8B52B4C6-DA2B-0547-97B0-9A9D902646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7" y="35773"/>
            <a:ext cx="9978693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2: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ED5B2987-A403-2E40-B528-D75C3EB21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3738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6517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Fractions and Decimals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32951" y="810863"/>
            <a:ext cx="6120581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/>
            <a:r>
              <a:rPr lang="en-US" altLang="en-US" sz="2400" dirty="0">
                <a:latin typeface="+mj-lt"/>
              </a:rPr>
              <a:t>All fractions can be converted to decimals.</a:t>
            </a:r>
          </a:p>
          <a:p>
            <a:pPr marL="0" indent="0" algn="ctr"/>
            <a:r>
              <a:rPr lang="en-US" altLang="en-US" sz="2400" dirty="0">
                <a:latin typeface="+mj-lt"/>
              </a:rPr>
              <a:t>Simply divide the numerator by the denominator.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633154" y="2032189"/>
            <a:ext cx="69268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+mj-lt"/>
              </a:rPr>
              <a:t>Some fractions can be written as decimals with a </a:t>
            </a:r>
          </a:p>
          <a:p>
            <a:pPr algn="ctr"/>
            <a:r>
              <a:rPr lang="en-US" sz="2400" i="1" dirty="0">
                <a:latin typeface="+mj-lt"/>
              </a:rPr>
              <a:t>fixed</a:t>
            </a:r>
            <a:r>
              <a:rPr lang="en-US" sz="2400" dirty="0">
                <a:latin typeface="+mj-lt"/>
              </a:rPr>
              <a:t> number of decimal places. </a:t>
            </a:r>
          </a:p>
          <a:p>
            <a:pPr algn="ctr"/>
            <a:r>
              <a:rPr lang="en-US" sz="2400" dirty="0">
                <a:latin typeface="+mj-lt"/>
              </a:rPr>
              <a:t>These are called</a:t>
            </a:r>
            <a:r>
              <a:rPr lang="is-IS" sz="2400" dirty="0">
                <a:latin typeface="+mj-lt"/>
              </a:rPr>
              <a:t>…</a:t>
            </a: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121937" y="3420954"/>
                <a:ext cx="5542608" cy="98571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is-IS" sz="2400" dirty="0">
                    <a:latin typeface="+mj-lt"/>
                  </a:rPr>
                  <a:t>… </a:t>
                </a:r>
                <a:r>
                  <a:rPr lang="en-US" sz="2400" b="1" dirty="0">
                    <a:latin typeface="+mj-lt"/>
                  </a:rPr>
                  <a:t>terminating</a:t>
                </a:r>
                <a:r>
                  <a:rPr lang="en-US" sz="2400" dirty="0">
                    <a:latin typeface="+mj-lt"/>
                  </a:rPr>
                  <a:t> decimals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8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=0.125</m:t>
                    </m:r>
                  </m:oMath>
                </a14:m>
                <a:endParaRPr lang="en-US" altLang="en-US" sz="2400" dirty="0">
                  <a:latin typeface="+mj-lt"/>
                </a:endParaRPr>
              </a:p>
              <a:p>
                <a:r>
                  <a:rPr lang="en-US" sz="2400" dirty="0">
                    <a:latin typeface="+mj-lt"/>
                  </a:rPr>
                  <a:t>	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1937" y="3420954"/>
                <a:ext cx="5542608" cy="985719"/>
              </a:xfrm>
              <a:prstGeom prst="rect">
                <a:avLst/>
              </a:prstGeom>
              <a:blipFill>
                <a:blip r:embed="rId2"/>
                <a:stretch>
                  <a:fillRect l="-1831" r="-2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/>
          <p:cNvSpPr/>
          <p:nvPr/>
        </p:nvSpPr>
        <p:spPr>
          <a:xfrm>
            <a:off x="3987421" y="4261375"/>
            <a:ext cx="748194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+mj-lt"/>
              </a:rPr>
              <a:t>Some fractions can be written as decimals with </a:t>
            </a:r>
          </a:p>
          <a:p>
            <a:r>
              <a:rPr lang="en-US" sz="2400" dirty="0">
                <a:latin typeface="+mj-lt"/>
              </a:rPr>
              <a:t> an infinite </a:t>
            </a:r>
            <a:r>
              <a:rPr lang="en-US" sz="2400" i="1" dirty="0">
                <a:latin typeface="+mj-lt"/>
              </a:rPr>
              <a:t>repeating pattern </a:t>
            </a:r>
            <a:r>
              <a:rPr lang="en-US" sz="2400" dirty="0">
                <a:latin typeface="+mj-lt"/>
              </a:rPr>
              <a:t>of decimal places.</a:t>
            </a:r>
          </a:p>
          <a:p>
            <a:r>
              <a:rPr lang="en-US" sz="2400" dirty="0">
                <a:latin typeface="+mj-lt"/>
              </a:rPr>
              <a:t>                  These are called</a:t>
            </a:r>
            <a:r>
              <a:rPr lang="is-IS" sz="2400" dirty="0">
                <a:latin typeface="+mj-lt"/>
              </a:rPr>
              <a:t>…</a:t>
            </a:r>
            <a:endParaRPr lang="en-US" sz="2400" dirty="0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3014807" y="5685736"/>
                <a:ext cx="8454559" cy="6303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:r>
                  <a:rPr lang="is-IS" sz="2400" dirty="0">
                    <a:latin typeface="+mj-lt"/>
                  </a:rPr>
                  <a:t>… </a:t>
                </a:r>
                <a:r>
                  <a:rPr lang="en-US" sz="2400" b="1" dirty="0">
                    <a:latin typeface="+mj-lt"/>
                  </a:rPr>
                  <a:t>recurring</a:t>
                </a:r>
                <a:r>
                  <a:rPr lang="en-US" sz="2400" dirty="0">
                    <a:latin typeface="+mj-lt"/>
                  </a:rPr>
                  <a:t> decimals				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en-GB" sz="2400">
                        <a:latin typeface="Cambria Math"/>
                      </a:rPr>
                      <m:t>=0.714285</m:t>
                    </m:r>
                    <m:r>
                      <a:rPr lang="en-GB" sz="2400">
                        <a:solidFill>
                          <a:srgbClr val="00B0F0"/>
                        </a:solidFill>
                        <a:latin typeface="Cambria Math"/>
                      </a:rPr>
                      <m:t>714285</m:t>
                    </m:r>
                    <m:r>
                      <a:rPr lang="en-GB" sz="2400">
                        <a:latin typeface="Cambria Math"/>
                      </a:rPr>
                      <m:t>714285…</m:t>
                    </m:r>
                  </m:oMath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14807" y="5685736"/>
                <a:ext cx="8454559" cy="630301"/>
              </a:xfrm>
              <a:prstGeom prst="rect">
                <a:avLst/>
              </a:prstGeom>
              <a:blipFill>
                <a:blip r:embed="rId3"/>
                <a:stretch>
                  <a:fillRect l="-1049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7">
            <a:extLst>
              <a:ext uri="{FF2B5EF4-FFF2-40B4-BE49-F238E27FC236}">
                <a16:creationId xmlns:a16="http://schemas.microsoft.com/office/drawing/2014/main" id="{1A6DCC76-AEA4-7740-9494-BEFF1B5CB9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945027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6079" y="1328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Significant Figures and Decimal Places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5127" y="889810"/>
            <a:ext cx="8208912" cy="3824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Numbers with an infinite number of decimal places are rounded to a specified number of </a:t>
            </a:r>
          </a:p>
          <a:p>
            <a:pPr algn="ctr">
              <a:spcAft>
                <a:spcPts val="300"/>
              </a:spcAft>
            </a:pPr>
            <a:r>
              <a:rPr lang="en-US" altLang="en-US" sz="2400" b="1" dirty="0"/>
              <a:t>significant figures (</a:t>
            </a:r>
            <a:r>
              <a:rPr lang="en-US" altLang="en-US" sz="2400" b="1" dirty="0" err="1"/>
              <a:t>s.f.</a:t>
            </a:r>
            <a:r>
              <a:rPr lang="en-US" altLang="en-US" sz="2400" b="1" dirty="0"/>
              <a:t>) </a:t>
            </a:r>
            <a:r>
              <a:rPr lang="en-US" altLang="en-US" sz="2400" dirty="0"/>
              <a:t>or </a:t>
            </a:r>
            <a:r>
              <a:rPr lang="en-US" altLang="en-US" sz="2400" b="1" dirty="0"/>
              <a:t>decimal places (</a:t>
            </a:r>
            <a:r>
              <a:rPr lang="en-US" altLang="en-US" sz="2400" b="1" dirty="0" err="1"/>
              <a:t>d.p.</a:t>
            </a:r>
            <a:r>
              <a:rPr lang="en-US" altLang="en-US" sz="2400" b="1" dirty="0"/>
              <a:t>)</a:t>
            </a:r>
            <a:r>
              <a:rPr lang="en-US" altLang="en-US" sz="2400" dirty="0"/>
              <a:t>. </a:t>
            </a:r>
          </a:p>
          <a:p>
            <a:pPr algn="ctr"/>
            <a:r>
              <a:rPr lang="en-US" altLang="en-US" sz="2400" dirty="0"/>
              <a:t>Remember the rounding rules: if the </a:t>
            </a:r>
            <a:r>
              <a:rPr lang="is-IS" altLang="en-US" sz="2400" dirty="0"/>
              <a:t>following digit after the ‘cut-off’ is 5 or more, you round ‘up’.</a:t>
            </a:r>
          </a:p>
          <a:p>
            <a:pPr algn="ctr"/>
            <a:endParaRPr lang="is-IS" altLang="en-US" sz="2400" dirty="0"/>
          </a:p>
          <a:p>
            <a:pPr algn="ctr"/>
            <a:endParaRPr lang="is-IS" altLang="en-US" sz="2400" dirty="0"/>
          </a:p>
          <a:p>
            <a:pPr algn="ctr"/>
            <a:endParaRPr lang="is-IS" altLang="en-US" sz="2400" dirty="0"/>
          </a:p>
          <a:p>
            <a:pPr algn="ctr"/>
            <a:endParaRPr lang="is-IS" altLang="en-US" sz="2400" dirty="0"/>
          </a:p>
          <a:p>
            <a:pPr algn="ctr"/>
            <a:endParaRPr lang="en-US" altLang="en-US" sz="2400" dirty="0"/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6555" y="2896210"/>
            <a:ext cx="802591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400" b="1" dirty="0"/>
              <a:t>Significant figures </a:t>
            </a:r>
            <a:r>
              <a:rPr lang="en-US" altLang="en-US" sz="2400" dirty="0"/>
              <a:t>are counted from left to right, starting from the first </a:t>
            </a:r>
            <a:r>
              <a:rPr lang="en-US" altLang="en-US" sz="2400" i="1" dirty="0"/>
              <a:t>non-zero</a:t>
            </a:r>
            <a:r>
              <a:rPr lang="en-US" altLang="en-US" sz="2400" dirty="0"/>
              <a:t> digit.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25864" y="3829564"/>
            <a:ext cx="80273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en-US" sz="2400" b="1" dirty="0"/>
              <a:t>Decimal places </a:t>
            </a:r>
            <a:r>
              <a:rPr lang="en-US" altLang="en-US" sz="2400" dirty="0"/>
              <a:t>are counted starting from </a:t>
            </a:r>
            <a:r>
              <a:rPr lang="en-US" altLang="en-US" sz="2400" i="1" dirty="0"/>
              <a:t>after</a:t>
            </a:r>
            <a:r>
              <a:rPr lang="en-US" altLang="en-US" sz="2400" dirty="0"/>
              <a:t> the decimal point.</a:t>
            </a:r>
          </a:p>
          <a:p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2985127" y="4880176"/>
            <a:ext cx="8027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Round 37 185.5912</a:t>
            </a:r>
            <a:r>
              <a:rPr lang="is-IS" sz="2400" dirty="0"/>
              <a:t>…</a:t>
            </a:r>
            <a:r>
              <a:rPr lang="en-US" sz="2400" dirty="0"/>
              <a:t> to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75843" y="5427434"/>
            <a:ext cx="40210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3 </a:t>
            </a:r>
            <a:r>
              <a:rPr lang="en-US" sz="2400" b="1" dirty="0"/>
              <a:t>s</a:t>
            </a:r>
            <a:r>
              <a:rPr lang="en-US" altLang="en-US" sz="2400" b="1" dirty="0"/>
              <a:t>ignificant figures 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375843" y="6024508"/>
            <a:ext cx="344031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2400" dirty="0"/>
              <a:t>2</a:t>
            </a:r>
            <a:r>
              <a:rPr lang="en-US" altLang="en-US" sz="2400" b="1" dirty="0"/>
              <a:t> decimal places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7536160" y="5409546"/>
            <a:ext cx="1427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37 200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00945" y="5968190"/>
            <a:ext cx="19701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37 185.59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F37BD763-F46A-4542-8ABF-2C4F0E7350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43779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5924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Converting Fractions to Decimals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91744" y="1222454"/>
            <a:ext cx="8928991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/>
            <a:r>
              <a:rPr lang="en-US" altLang="en-US" sz="2400" dirty="0">
                <a:latin typeface="+mj-lt"/>
              </a:rPr>
              <a:t>Simply divide the numerator by the denominator.</a:t>
            </a:r>
          </a:p>
          <a:p>
            <a:pPr marL="0" indent="0"/>
            <a:endParaRPr lang="en-US" altLang="en-US" sz="2400" dirty="0">
              <a:latin typeface="+mj-lt"/>
            </a:endParaRPr>
          </a:p>
          <a:p>
            <a:pPr marL="0" indent="0"/>
            <a:r>
              <a:rPr lang="en-US" altLang="en-US" sz="2400" dirty="0">
                <a:latin typeface="+mj-lt"/>
              </a:rPr>
              <a:t>Often this is possible to do by pen and paper.</a:t>
            </a:r>
          </a:p>
          <a:p>
            <a:pPr marL="0" indent="0"/>
            <a:r>
              <a:rPr lang="en-US" altLang="en-US" sz="2400" dirty="0">
                <a:latin typeface="+mj-lt"/>
              </a:rPr>
              <a:t>But sometimes a calculator may be helpful!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086649" y="3295567"/>
                <a:ext cx="4997088" cy="625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8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6649" y="3295567"/>
                <a:ext cx="4997088" cy="625812"/>
              </a:xfrm>
              <a:prstGeom prst="rect">
                <a:avLst/>
              </a:prstGeom>
              <a:blipFill>
                <a:blip r:embed="rId2"/>
                <a:stretch>
                  <a:fillRect l="-177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655479" y="4165939"/>
                <a:ext cx="205876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3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 8 =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5479" y="4165939"/>
                <a:ext cx="2058765" cy="461665"/>
              </a:xfrm>
              <a:prstGeom prst="rect">
                <a:avLst/>
              </a:prstGeom>
              <a:blipFill>
                <a:blip r:embed="rId3"/>
                <a:stretch>
                  <a:fillRect l="-4294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/>
          <p:cNvSpPr txBox="1"/>
          <p:nvPr/>
        </p:nvSpPr>
        <p:spPr>
          <a:xfrm>
            <a:off x="6991542" y="4165938"/>
            <a:ext cx="1445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0.375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56905" y="5041253"/>
                <a:ext cx="5314679" cy="6295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Convert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56905" y="5041253"/>
                <a:ext cx="5314679" cy="629531"/>
              </a:xfrm>
              <a:prstGeom prst="rect">
                <a:avLst/>
              </a:prstGeom>
              <a:blipFill>
                <a:blip r:embed="rId4"/>
                <a:stretch>
                  <a:fillRect l="-1667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319108" y="5981462"/>
            <a:ext cx="6764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0.45454545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 = 0.455 (to 3 </a:t>
            </a:r>
            <a:r>
              <a:rPr lang="en-US" sz="2400" dirty="0" err="1">
                <a:solidFill>
                  <a:srgbClr val="FF0000"/>
                </a:solidFill>
                <a:latin typeface="+mj-lt"/>
              </a:rPr>
              <a:t>dp</a:t>
            </a:r>
            <a:r>
              <a:rPr lang="en-US" sz="2400" dirty="0">
                <a:solidFill>
                  <a:srgbClr val="FF0000"/>
                </a:solidFill>
                <a:latin typeface="+mj-lt"/>
              </a:rPr>
              <a:t>)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B99A200D-DCB0-284C-BF25-E7461F561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A1CE84-5C7D-C44F-880D-8FB7454B7272}"/>
                  </a:ext>
                </a:extLst>
              </p:cNvPr>
              <p:cNvSpPr txBox="1"/>
              <p:nvPr/>
            </p:nvSpPr>
            <p:spPr>
              <a:xfrm>
                <a:off x="3940843" y="5981461"/>
                <a:ext cx="215515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5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>
                    <a:latin typeface="+mj-lt"/>
                  </a:rPr>
                  <a:t> 11 =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7A1CE84-5C7D-C44F-880D-8FB7454B72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0843" y="5981461"/>
                <a:ext cx="2155157" cy="461665"/>
              </a:xfrm>
              <a:prstGeom prst="rect">
                <a:avLst/>
              </a:prstGeom>
              <a:blipFill>
                <a:blip r:embed="rId5"/>
                <a:stretch>
                  <a:fillRect l="-4094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0319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848" y="4556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Conversion: Practice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744042" y="1039695"/>
                <a:ext cx="3570016" cy="6258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1. 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9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1039695"/>
                <a:ext cx="3570016" cy="625812"/>
              </a:xfrm>
              <a:prstGeom prst="rect">
                <a:avLst/>
              </a:prstGeom>
              <a:blipFill rotWithShape="1">
                <a:blip r:embed="rId2"/>
                <a:stretch>
                  <a:fillRect l="-2560" r="-6314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744042" y="2602112"/>
            <a:ext cx="4027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+mj-lt"/>
              </a:rPr>
              <a:t>3. Convert </a:t>
            </a:r>
            <a:r>
              <a:rPr lang="en-GB" sz="2400" dirty="0">
                <a:latin typeface="+mj-lt"/>
              </a:rPr>
              <a:t>0.45</a:t>
            </a:r>
            <a:r>
              <a:rPr lang="en-US" sz="2400" dirty="0">
                <a:latin typeface="+mj-lt"/>
              </a:rPr>
              <a:t> to a fraction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44042" y="3316578"/>
            <a:ext cx="42386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j-lt"/>
              </a:rPr>
              <a:t>4. Convert </a:t>
            </a:r>
            <a:r>
              <a:rPr lang="en-GB" sz="2400" dirty="0">
                <a:latin typeface="+mj-lt"/>
              </a:rPr>
              <a:t>0.125</a:t>
            </a:r>
            <a:r>
              <a:rPr lang="en-US" sz="2400" dirty="0">
                <a:latin typeface="+mj-lt"/>
              </a:rPr>
              <a:t> to a fraction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744042" y="1799444"/>
                <a:ext cx="3855542" cy="6258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2. Convert 4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5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1799444"/>
                <a:ext cx="3855542" cy="625877"/>
              </a:xfrm>
              <a:prstGeom prst="rect">
                <a:avLst/>
              </a:prstGeom>
              <a:blipFill rotWithShape="1">
                <a:blip r:embed="rId3"/>
                <a:stretch>
                  <a:fillRect l="-2370" r="-2844"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3744042" y="5272893"/>
                <a:ext cx="4027064" cy="62581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7. Convert 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17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40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5272893"/>
                <a:ext cx="4027064" cy="625812"/>
              </a:xfrm>
              <a:prstGeom prst="rect">
                <a:avLst/>
              </a:prstGeom>
              <a:blipFill rotWithShape="1">
                <a:blip r:embed="rId4"/>
                <a:stretch>
                  <a:fillRect l="-2269" r="-1664" b="-67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3744042" y="4627129"/>
                <a:ext cx="3855543" cy="624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6. 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8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11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4627129"/>
                <a:ext cx="3855543" cy="624082"/>
              </a:xfrm>
              <a:prstGeom prst="rect">
                <a:avLst/>
              </a:prstGeom>
              <a:blipFill rotWithShape="1">
                <a:blip r:embed="rId5"/>
                <a:stretch>
                  <a:fillRect l="-2370" r="-1738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3744042" y="3942860"/>
                <a:ext cx="3855543" cy="6240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5. Convert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/>
                          </a:rPr>
                          <m:t>7</m:t>
                        </m:r>
                      </m:num>
                      <m:den>
                        <m:r>
                          <a:rPr lang="en-GB" sz="2400" i="1">
                            <a:latin typeface="Cambria Math"/>
                          </a:rPr>
                          <m:t>15</m:t>
                        </m:r>
                      </m:den>
                    </m:f>
                  </m:oMath>
                </a14:m>
                <a:r>
                  <a:rPr lang="en-US" sz="2400" dirty="0">
                    <a:latin typeface="+mj-lt"/>
                  </a:rPr>
                  <a:t> to a decimal  </a:t>
                </a:r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042" y="3942860"/>
                <a:ext cx="3855543" cy="624082"/>
              </a:xfrm>
              <a:prstGeom prst="rect">
                <a:avLst/>
              </a:prstGeom>
              <a:blipFill rotWithShape="1">
                <a:blip r:embed="rId6"/>
                <a:stretch>
                  <a:fillRect l="-2370" r="-1738" b="-68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8365115" y="1109713"/>
            <a:ext cx="16639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0.111111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468158" y="1831277"/>
            <a:ext cx="8682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4.6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8601327" y="2430691"/>
                <a:ext cx="436338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9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327" y="2430691"/>
                <a:ext cx="436338" cy="786177"/>
              </a:xfrm>
              <a:prstGeom prst="rect">
                <a:avLst/>
              </a:prstGeom>
              <a:blipFill>
                <a:blip r:embed="rId7"/>
                <a:stretch>
                  <a:fillRect r="-19444"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/>
              <p:cNvSpPr txBox="1"/>
              <p:nvPr/>
            </p:nvSpPr>
            <p:spPr>
              <a:xfrm>
                <a:off x="8601327" y="3236348"/>
                <a:ext cx="582791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5" name="TextBox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01327" y="3236348"/>
                <a:ext cx="582791" cy="786177"/>
              </a:xfrm>
              <a:prstGeom prst="rect">
                <a:avLst/>
              </a:prstGeom>
              <a:blipFill>
                <a:blip r:embed="rId8"/>
                <a:stretch>
                  <a:fillRect b="-47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/>
          <p:cNvSpPr txBox="1"/>
          <p:nvPr/>
        </p:nvSpPr>
        <p:spPr>
          <a:xfrm>
            <a:off x="8250981" y="4055085"/>
            <a:ext cx="17780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0.466666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7" name="TextBox 16"/>
          <p:cNvSpPr txBox="1"/>
          <p:nvPr/>
        </p:nvSpPr>
        <p:spPr>
          <a:xfrm flipH="1">
            <a:off x="8266352" y="4708338"/>
            <a:ext cx="18355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0.727272</a:t>
            </a:r>
            <a:r>
              <a:rPr lang="is-IS" sz="2400" dirty="0">
                <a:solidFill>
                  <a:srgbClr val="FF0000"/>
                </a:solidFill>
                <a:latin typeface="+mj-lt"/>
              </a:rPr>
              <a:t>…</a:t>
            </a:r>
            <a:endParaRPr lang="en-US" sz="24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517975" y="535496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j-lt"/>
              </a:rPr>
              <a:t>5.425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00BD9240-4E72-E149-AD23-50D4C51A9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2748405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2" grpId="0"/>
      <p:bldP spid="13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3336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Fitness Check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560925" y="1197939"/>
            <a:ext cx="390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1. Round 3.2918 to 1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562614" y="2414416"/>
            <a:ext cx="44770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3. Round 256.761918 to 3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601140" y="2993207"/>
            <a:ext cx="44385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4. Round 9 745 256 to 1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560925" y="1842272"/>
            <a:ext cx="39032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2. Round 345 756 to 2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11020" y="4665409"/>
            <a:ext cx="42336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7. Round 6.5790918 to 4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734593" y="4134678"/>
            <a:ext cx="40895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6. Round 9.9918 to 1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3701369" y="3546745"/>
            <a:ext cx="3725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5. Round 413 196 to 3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3711020" y="5232728"/>
            <a:ext cx="4477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8. Round 0.000056825 to 2 </a:t>
            </a:r>
            <a:r>
              <a:rPr lang="en-US" sz="2400" dirty="0" err="1"/>
              <a:t>s.f.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3734593" y="5791451"/>
            <a:ext cx="453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9. Round 0.0092356 to 2 </a:t>
            </a:r>
            <a:r>
              <a:rPr lang="en-US" sz="2400" dirty="0" err="1"/>
              <a:t>d.p.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511175" y="1192321"/>
            <a:ext cx="612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3.3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997" y="1772319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350 000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96362" y="2364616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256.762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88110" y="2959984"/>
            <a:ext cx="17267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10 000 000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29382" y="3535787"/>
            <a:ext cx="12987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413 000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57408" y="4111591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10.0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38006" y="4665408"/>
            <a:ext cx="11272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6.5791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43621" y="5241212"/>
            <a:ext cx="14702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0.000057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11175" y="5817015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0.01</a:t>
            </a:r>
          </a:p>
        </p:txBody>
      </p:sp>
      <p:sp>
        <p:nvSpPr>
          <p:cNvPr id="23" name="TextBox 7">
            <a:extLst>
              <a:ext uri="{FF2B5EF4-FFF2-40B4-BE49-F238E27FC236}">
                <a16:creationId xmlns:a16="http://schemas.microsoft.com/office/drawing/2014/main" id="{396C0CC4-5390-8E4C-9495-73AE37E20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553791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5" grpId="0"/>
      <p:bldP spid="16" grpId="0"/>
      <p:bldP spid="20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0015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3: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49DF82A5-E756-AD49-8F63-BC4E244D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5908" y="29781"/>
            <a:ext cx="9865096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Estimating Answers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49C288C9-FC2B-1C4A-A0A9-6BE06E56F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3712" y="1041266"/>
            <a:ext cx="7128792" cy="28058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indent="0" algn="ctr">
              <a:spcAft>
                <a:spcPts val="500"/>
              </a:spcAft>
            </a:pPr>
            <a:r>
              <a:rPr lang="en-US" altLang="en-US" sz="2400" dirty="0"/>
              <a:t>Often it is useful to have an </a:t>
            </a:r>
            <a:r>
              <a:rPr lang="en-US" altLang="en-US" sz="2400" i="1" dirty="0"/>
              <a:t>approximate</a:t>
            </a:r>
            <a:r>
              <a:rPr lang="en-US" altLang="en-US" sz="2400" dirty="0"/>
              <a:t> solution to a calculation. </a:t>
            </a:r>
          </a:p>
          <a:p>
            <a:pPr marL="0" indent="0" algn="ctr">
              <a:spcAft>
                <a:spcPts val="500"/>
              </a:spcAft>
            </a:pPr>
            <a:r>
              <a:rPr lang="en-US" altLang="en-US" sz="2400" dirty="0"/>
              <a:t>We can </a:t>
            </a:r>
            <a:r>
              <a:rPr lang="en-US" altLang="en-US" sz="2400" b="1" dirty="0"/>
              <a:t>estimate answers </a:t>
            </a:r>
            <a:r>
              <a:rPr lang="en-US" altLang="en-US" sz="2400" dirty="0"/>
              <a:t>by first rounding the numbers within the calculation.</a:t>
            </a:r>
          </a:p>
          <a:p>
            <a:pPr marL="0" indent="0" algn="ctr"/>
            <a:r>
              <a:rPr lang="en-US" altLang="en-US" sz="2400" dirty="0"/>
              <a:t>We may choose to round the numbers to a certain number of </a:t>
            </a:r>
            <a:r>
              <a:rPr lang="en-US" altLang="en-US" sz="2400" b="1" dirty="0"/>
              <a:t>significant figures </a:t>
            </a:r>
            <a:r>
              <a:rPr lang="en-US" altLang="en-US" sz="2400" dirty="0"/>
              <a:t>or </a:t>
            </a:r>
            <a:r>
              <a:rPr lang="en-US" altLang="en-US" sz="2400" b="1" dirty="0"/>
              <a:t>decimal places </a:t>
            </a:r>
            <a:r>
              <a:rPr lang="en-US" altLang="en-US" sz="2400" dirty="0"/>
              <a:t>(see earlier slides).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287103" y="4108574"/>
                <a:ext cx="382668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29.71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7.26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7103" y="4108574"/>
                <a:ext cx="3826689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2389" t="-9211" r="-1752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863752" y="4628557"/>
                <a:ext cx="6926896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First we round the numbers to 1 significant figure:</a:t>
                </a:r>
              </a:p>
              <a:p>
                <a:pPr algn="ctr"/>
                <a:r>
                  <a:rPr lang="en-US" sz="2400" dirty="0"/>
                  <a:t>29.71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7.26 ≈ 30 </a:t>
                </a:r>
                <a14:m>
                  <m:oMath xmlns:m="http://schemas.openxmlformats.org/officeDocument/2006/math">
                    <m:r>
                      <a:rPr lang="en-US" sz="2400" i="1" dirty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en-US" sz="2400" dirty="0"/>
                  <a:t> 7          </a:t>
                </a:r>
              </a:p>
              <a:p>
                <a:pPr algn="ctr"/>
                <a:r>
                  <a:rPr lang="en-US" sz="2400" dirty="0"/>
                  <a:t> 	  = 210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3752" y="4628557"/>
                <a:ext cx="6926896" cy="1200329"/>
              </a:xfrm>
              <a:prstGeom prst="rect">
                <a:avLst/>
              </a:prstGeom>
              <a:blipFill>
                <a:blip r:embed="rId3"/>
                <a:stretch>
                  <a:fillRect l="-1280" t="-3125" r="-366" b="-9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B2872541-6335-9744-BBAD-D82ABED9E1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333933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57459" y="2162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Estimating Answers: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47929" y="939646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727848" y="1259478"/>
                <a:ext cx="3533340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For example: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1259478"/>
                <a:ext cx="3533340" cy="622222"/>
              </a:xfrm>
              <a:prstGeom prst="rect">
                <a:avLst/>
              </a:prstGeom>
              <a:blipFill>
                <a:blip r:embed="rId2"/>
                <a:stretch>
                  <a:fillRect l="-2878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647728" y="2298548"/>
                <a:ext cx="6926896" cy="299120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First we round the numbers to 1 significant figure:</a:t>
                </a:r>
              </a:p>
              <a:p>
                <a:endParaRPr lang="en-US" sz="2400" dirty="0"/>
              </a:p>
              <a:p>
                <a:pPr algn="ctr"/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r>
                  <a:rPr lang="en-US" sz="2400" dirty="0"/>
                  <a:t> ≈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3+ 9. 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5 − 1</m:t>
                        </m:r>
                      </m:den>
                    </m:f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	         =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12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</m:t>
                        </m:r>
                      </m:den>
                    </m:f>
                  </m:oMath>
                </a14:m>
                <a:endParaRPr lang="en-US" sz="2400" dirty="0"/>
              </a:p>
              <a:p>
                <a:pPr algn="ctr"/>
                <a:endParaRPr lang="en-US" sz="2400" dirty="0"/>
              </a:p>
              <a:p>
                <a:pPr algn="ctr"/>
                <a:r>
                  <a:rPr lang="en-US" sz="2400" dirty="0"/>
                  <a:t>	          =  </a:t>
                </a:r>
                <a:r>
                  <a:rPr lang="en-US" sz="2400" dirty="0">
                    <a:solidFill>
                      <a:srgbClr val="FF0000"/>
                    </a:solidFill>
                  </a:rPr>
                  <a:t>3</a:t>
                </a:r>
                <a:r>
                  <a:rPr lang="en-US" sz="2400" dirty="0"/>
                  <a:t> </a:t>
                </a:r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728" y="2298548"/>
                <a:ext cx="6926896" cy="2991203"/>
              </a:xfrm>
              <a:prstGeom prst="rect">
                <a:avLst/>
              </a:prstGeom>
              <a:blipFill>
                <a:blip r:embed="rId3"/>
                <a:stretch>
                  <a:fillRect l="-1280" t="-1266" r="-183" b="-33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3339613" y="5289751"/>
            <a:ext cx="82844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Try estimating this one, by rounding to </a:t>
            </a:r>
            <a:r>
              <a:rPr lang="en-US" sz="2400" b="1" dirty="0"/>
              <a:t>2</a:t>
            </a:r>
            <a:r>
              <a:rPr lang="en-US" sz="2400" dirty="0"/>
              <a:t> significant figures: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AA9E8AF4-C995-2A46-AD9C-296E618E48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120FA9-6033-7A46-9F05-43689FF01A8A}"/>
                  </a:ext>
                </a:extLst>
              </p:cNvPr>
              <p:cNvSpPr txBox="1"/>
              <p:nvPr/>
            </p:nvSpPr>
            <p:spPr>
              <a:xfrm>
                <a:off x="6250107" y="5913259"/>
                <a:ext cx="172213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23.6371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8.193 −2.15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0120FA9-6033-7A46-9F05-43689FF01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107" y="5913259"/>
                <a:ext cx="1722138" cy="670568"/>
              </a:xfrm>
              <a:prstGeom prst="rect">
                <a:avLst/>
              </a:prstGeom>
              <a:blipFill>
                <a:blip r:embed="rId4"/>
                <a:stretch>
                  <a:fillRect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6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54181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Estimating Answers: Examples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9876" y="852488"/>
            <a:ext cx="6480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r>
              <a:rPr lang="en-US" altLang="en-US" sz="2400" dirty="0"/>
              <a:t>Estimating answer: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11824" y="1543643"/>
                <a:ext cx="1722138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23.6371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8.193 −2.15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1543643"/>
                <a:ext cx="1722138" cy="670568"/>
              </a:xfrm>
              <a:prstGeom prst="rect">
                <a:avLst/>
              </a:prstGeom>
              <a:blipFill>
                <a:blip r:embed="rId2"/>
                <a:stretch>
                  <a:fillRect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6749143" y="1741714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7074873" y="1606485"/>
                <a:ext cx="1294136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8.2 −2.2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4873" y="1606485"/>
                <a:ext cx="1294136" cy="670568"/>
              </a:xfrm>
              <a:prstGeom prst="rect">
                <a:avLst/>
              </a:prstGeom>
              <a:blipFill>
                <a:blip r:embed="rId3"/>
                <a:stretch>
                  <a:fillRect b="-2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8531874" y="1762812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9020470" y="1627583"/>
                <a:ext cx="540533" cy="6685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24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20470" y="1627583"/>
                <a:ext cx="540533" cy="668516"/>
              </a:xfrm>
              <a:prstGeom prst="rect">
                <a:avLst/>
              </a:prstGeom>
              <a:blipFill>
                <a:blip r:embed="rId4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8538972" y="2673136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92344" y="2609530"/>
            <a:ext cx="397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03646" y="3350576"/>
            <a:ext cx="64933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more. This time you decide how to round.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46940" y="4391802"/>
            <a:ext cx="32573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≈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4224338" y="4275328"/>
                <a:ext cx="2094035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48.681+1.3112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10.81 −0.75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38" y="4275328"/>
                <a:ext cx="2094035" cy="670568"/>
              </a:xfrm>
              <a:prstGeom prst="rect">
                <a:avLst/>
              </a:prstGeom>
              <a:blipFill>
                <a:blip r:embed="rId5"/>
                <a:stretch>
                  <a:fillRect b="-207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7167983" y="4260900"/>
                <a:ext cx="1436804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48.7+1.3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10.8 −0.8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7983" y="4260900"/>
                <a:ext cx="1436804" cy="670568"/>
              </a:xfrm>
              <a:prstGeom prst="rect">
                <a:avLst/>
              </a:prstGeom>
              <a:blipFill>
                <a:blip r:embed="rId6"/>
                <a:stretch>
                  <a:fillRect b="-211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6529941" y="5371473"/>
            <a:ext cx="5966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=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7320136" y="5228397"/>
                <a:ext cx="596638" cy="6768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10 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0136" y="5228397"/>
                <a:ext cx="596638" cy="676852"/>
              </a:xfrm>
              <a:prstGeom prst="rect">
                <a:avLst/>
              </a:prstGeom>
              <a:blipFill>
                <a:blip r:embed="rId7"/>
                <a:stretch>
                  <a:fillRect b="-18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/>
          <p:cNvSpPr txBox="1"/>
          <p:nvPr/>
        </p:nvSpPr>
        <p:spPr>
          <a:xfrm>
            <a:off x="8316684" y="5380127"/>
            <a:ext cx="3337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79679" y="5371473"/>
            <a:ext cx="715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79679" y="4410557"/>
            <a:ext cx="230704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(Rounding to 1 </a:t>
            </a:r>
            <a:r>
              <a:rPr lang="en-US" dirty="0" err="1"/>
              <a:t>dp</a:t>
            </a:r>
            <a:r>
              <a:rPr lang="en-US" dirty="0"/>
              <a:t>)</a:t>
            </a:r>
          </a:p>
        </p:txBody>
      </p:sp>
      <p:sp>
        <p:nvSpPr>
          <p:cNvPr id="24" name="TextBox 7">
            <a:extLst>
              <a:ext uri="{FF2B5EF4-FFF2-40B4-BE49-F238E27FC236}">
                <a16:creationId xmlns:a16="http://schemas.microsoft.com/office/drawing/2014/main" id="{BF65B97F-9EE2-E546-8641-B6358FFBB0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54775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5436" y="51501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Fitness Check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814472" y="1956215"/>
                <a:ext cx="2441185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1.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6.275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24.145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7.95 − 6.65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≈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4472" y="1956215"/>
                <a:ext cx="2441185" cy="622222"/>
              </a:xfrm>
              <a:prstGeom prst="rect">
                <a:avLst/>
              </a:prstGeom>
              <a:blipFill rotWithShape="1">
                <a:blip r:embed="rId2"/>
                <a:stretch>
                  <a:fillRect l="-400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830012" y="3879222"/>
                <a:ext cx="3142286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3.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72.3335 +184.893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134.19 + 1.3592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≈ 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0012" y="3879222"/>
                <a:ext cx="3142286" cy="622222"/>
              </a:xfrm>
              <a:prstGeom prst="rect">
                <a:avLst/>
              </a:prstGeom>
              <a:blipFill>
                <a:blip r:embed="rId3"/>
                <a:stretch>
                  <a:fillRect l="-2823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3744149" y="4843992"/>
                <a:ext cx="3288477" cy="6171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 4.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99.78− 9.36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25.91 +4.41882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≈ 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4149" y="4843992"/>
                <a:ext cx="3288477" cy="617157"/>
              </a:xfrm>
              <a:prstGeom prst="rect">
                <a:avLst/>
              </a:prstGeom>
              <a:blipFill>
                <a:blip r:embed="rId4"/>
                <a:stretch>
                  <a:fillRect l="-385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823634" y="2852178"/>
                <a:ext cx="4157243" cy="6224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2.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42.835 −37.8702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89.825 −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latin typeface="Cambria Math" charset="0"/>
                          </a:rPr>
                          <m:t>85.425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≈  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634" y="2852178"/>
                <a:ext cx="4157243" cy="622414"/>
              </a:xfrm>
              <a:prstGeom prst="rect">
                <a:avLst/>
              </a:prstGeom>
              <a:blipFill rotWithShape="1">
                <a:blip r:embed="rId5"/>
                <a:stretch>
                  <a:fillRect l="-2199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255658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/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063226" y="2050002"/>
            <a:ext cx="5277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3883" y="3966938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73558" y="4840261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9152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 flipH="1">
            <a:off x="8861765" y="2948642"/>
            <a:ext cx="8983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830012" y="817274"/>
            <a:ext cx="6019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Estimate the answers to the following by rounding the numbers appropriately: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6440389" y="2833864"/>
                <a:ext cx="1896207" cy="6705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43 −38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90 −85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≈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0389" y="2833864"/>
                <a:ext cx="1896207" cy="670568"/>
              </a:xfrm>
              <a:prstGeom prst="rect">
                <a:avLst/>
              </a:prstGeom>
              <a:blipFill>
                <a:blip r:embed="rId6"/>
                <a:stretch>
                  <a:fillRect b="-203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7862491" y="2833864"/>
                <a:ext cx="1085784" cy="6767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5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5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62491" y="2833864"/>
                <a:ext cx="1085784" cy="676788"/>
              </a:xfrm>
              <a:prstGeom prst="rect">
                <a:avLst/>
              </a:prstGeom>
              <a:blipFill>
                <a:blip r:embed="rId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6041072" y="1958748"/>
                <a:ext cx="1183850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6+24 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8 −7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≈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1072" y="1958748"/>
                <a:ext cx="1183850" cy="617157"/>
              </a:xfrm>
              <a:prstGeom prst="rect">
                <a:avLst/>
              </a:prstGeom>
              <a:blipFill>
                <a:blip r:embed="rId8"/>
                <a:stretch>
                  <a:fillRect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7143231" y="1964952"/>
                <a:ext cx="893706" cy="98398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30 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43231" y="1964952"/>
                <a:ext cx="893706" cy="9839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/>
              <p:cNvSpPr txBox="1"/>
              <p:nvPr/>
            </p:nvSpPr>
            <p:spPr>
              <a:xfrm>
                <a:off x="6562062" y="3844076"/>
                <a:ext cx="1759712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70 +200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135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 ≈ 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7" name="TextBox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062" y="3844076"/>
                <a:ext cx="1759712" cy="670568"/>
              </a:xfrm>
              <a:prstGeom prst="rect">
                <a:avLst/>
              </a:prstGeom>
              <a:blipFill>
                <a:blip r:embed="rId10"/>
                <a:stretch>
                  <a:fillRect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6285395" y="4781118"/>
                <a:ext cx="1647502" cy="6756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100−10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26+4</m:t>
                          </m:r>
                        </m:den>
                      </m:f>
                      <m:r>
                        <a:rPr lang="en-GB">
                          <a:latin typeface="Cambria Math" charset="0"/>
                        </a:rPr>
                        <m:t> ≈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5395" y="4781118"/>
                <a:ext cx="1647502" cy="675698"/>
              </a:xfrm>
              <a:prstGeom prst="rect">
                <a:avLst/>
              </a:prstGeom>
              <a:blipFill>
                <a:blip r:embed="rId11"/>
                <a:stretch>
                  <a:fillRect b="-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/>
              <p:cNvSpPr txBox="1"/>
              <p:nvPr/>
            </p:nvSpPr>
            <p:spPr>
              <a:xfrm>
                <a:off x="7837574" y="4773770"/>
                <a:ext cx="981679" cy="103990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90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30</m:t>
                          </m:r>
                        </m:den>
                      </m:f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  <a:p>
                <a:endParaRPr lang="en-US" sz="2400" dirty="0"/>
              </a:p>
            </p:txBody>
          </p:sp>
        </mc:Choice>
        <mc:Fallback>
          <p:sp>
            <p:nvSpPr>
              <p:cNvPr id="19" name="TextBox 1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574" y="4773770"/>
                <a:ext cx="981679" cy="10399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/>
              <p:cNvSpPr txBox="1"/>
              <p:nvPr/>
            </p:nvSpPr>
            <p:spPr>
              <a:xfrm>
                <a:off x="8128081" y="3861117"/>
                <a:ext cx="1002903" cy="67056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 charset="0"/>
                            </a:rPr>
                            <m:t>270</m:t>
                          </m:r>
                        </m:num>
                        <m:den>
                          <m:r>
                            <a:rPr lang="en-GB" i="1">
                              <a:latin typeface="Cambria Math" charset="0"/>
                            </a:rPr>
                            <m:t>135</m:t>
                          </m:r>
                        </m:den>
                      </m:f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>
                          <a:latin typeface="Cambria Math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21" name="TextBox 2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28081" y="3861117"/>
                <a:ext cx="1002903" cy="670568"/>
              </a:xfrm>
              <a:prstGeom prst="rect">
                <a:avLst/>
              </a:prstGeom>
              <a:blipFill>
                <a:blip r:embed="rId13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7">
            <a:extLst>
              <a:ext uri="{FF2B5EF4-FFF2-40B4-BE49-F238E27FC236}">
                <a16:creationId xmlns:a16="http://schemas.microsoft.com/office/drawing/2014/main" id="{8E11771E-2E3F-BD4D-9822-BC6DABB22C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200259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2" grpId="0"/>
      <p:bldP spid="14" grpId="0"/>
      <p:bldP spid="15" grpId="0"/>
      <p:bldP spid="2" grpId="0"/>
      <p:bldP spid="8" grpId="0"/>
      <p:bldP spid="9" grpId="0"/>
      <p:bldP spid="13" grpId="0"/>
      <p:bldP spid="16" grpId="0"/>
      <p:bldP spid="17" grpId="0"/>
      <p:bldP spid="18" grpId="0"/>
      <p:bldP spid="19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3029" y="22615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4: Review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F60AF8-543C-3844-B983-6F7E7456DD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91217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67048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668463"/>
            <a:ext cx="1008112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understood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94415-1961-6C45-9165-D8EDF3ED58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027154"/>
            <a:ext cx="9984431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6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2771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Using Brackets and Memory on a Calculator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406137" y="895994"/>
            <a:ext cx="64139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Brackets and memory functions can help you </a:t>
            </a:r>
          </a:p>
          <a:p>
            <a:r>
              <a:rPr lang="en-US" sz="2400" dirty="0"/>
              <a:t>carry out some calculations more easily.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455650" y="1835323"/>
                <a:ext cx="3552254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Let’s look at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5650" y="1835323"/>
                <a:ext cx="3552254" cy="622222"/>
              </a:xfrm>
              <a:prstGeom prst="rect">
                <a:avLst/>
              </a:prstGeom>
              <a:blipFill rotWithShape="1">
                <a:blip r:embed="rId2"/>
                <a:stretch>
                  <a:fillRect l="-2744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2947484" y="2689480"/>
                <a:ext cx="787895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This actually means	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2.9275+9.36</m:t>
                    </m:r>
                  </m:oMath>
                </a14:m>
                <a:r>
                  <a:rPr lang="en-US" sz="2400" dirty="0"/>
                  <a:t>)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400" dirty="0"/>
                  <a:t>)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47484" y="2689480"/>
                <a:ext cx="7878952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1238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3188832" y="3636832"/>
                <a:ext cx="7467685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/>
                  <a:t>  So we need to divide the solution of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2.9275+9.36</m:t>
                    </m:r>
                  </m:oMath>
                </a14:m>
                <a:r>
                  <a:rPr lang="en-US" sz="2400" dirty="0"/>
                  <a:t>) </a:t>
                </a:r>
              </a:p>
              <a:p>
                <a:pPr algn="ctr"/>
                <a:r>
                  <a:rPr lang="en-US" sz="2400" dirty="0"/>
                  <a:t>by the solution of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i="1">
                        <a:latin typeface="Cambria Math"/>
                      </a:rPr>
                      <m:t>2</m:t>
                    </m:r>
                  </m:oMath>
                </a14:m>
                <a:r>
                  <a:rPr lang="en-US" sz="2400" dirty="0"/>
                  <a:t>)  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88832" y="3636832"/>
                <a:ext cx="7467685" cy="830997"/>
              </a:xfrm>
              <a:prstGeom prst="rect">
                <a:avLst/>
              </a:prstGeom>
              <a:blipFill rotWithShape="1">
                <a:blip r:embed="rId4"/>
                <a:stretch>
                  <a:fillRect t="-5147" r="-816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3269039" y="3084974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4439816" y="4797152"/>
            <a:ext cx="4724370" cy="13285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500"/>
              </a:spcAft>
            </a:pPr>
            <a:r>
              <a:rPr lang="en-US" sz="2400" dirty="0"/>
              <a:t>We can do this by either  </a:t>
            </a:r>
          </a:p>
          <a:p>
            <a:pPr marL="342900" indent="-342900">
              <a:spcAft>
                <a:spcPts val="500"/>
              </a:spcAft>
              <a:buFontTx/>
              <a:buChar char="-"/>
            </a:pPr>
            <a:r>
              <a:rPr lang="en-US" sz="2400" dirty="0"/>
              <a:t>using </a:t>
            </a:r>
            <a:r>
              <a:rPr lang="en-US" sz="2400" b="1" dirty="0"/>
              <a:t>Brackets</a:t>
            </a:r>
            <a:r>
              <a:rPr lang="en-US" sz="2400" dirty="0"/>
              <a:t> or</a:t>
            </a:r>
          </a:p>
          <a:p>
            <a:pPr marL="342900" indent="-342900">
              <a:buFontTx/>
              <a:buChar char="-"/>
            </a:pPr>
            <a:r>
              <a:rPr lang="en-US" sz="2400" dirty="0"/>
              <a:t>using the the </a:t>
            </a:r>
            <a:r>
              <a:rPr lang="en-US" sz="2400" b="1" dirty="0"/>
              <a:t>Memory </a:t>
            </a:r>
            <a:r>
              <a:rPr lang="en-US" sz="2400" dirty="0"/>
              <a:t>function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0C56B16C-6B99-B843-A95D-9B75DC4062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354944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0378" y="44612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Using Brackets on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940913" y="1104815"/>
                <a:ext cx="3552254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Looking at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0913" y="1104815"/>
                <a:ext cx="3552254" cy="622222"/>
              </a:xfrm>
              <a:prstGeom prst="rect">
                <a:avLst/>
              </a:prstGeom>
              <a:blipFill>
                <a:blip r:embed="rId2"/>
                <a:stretch>
                  <a:fillRect l="-2491" b="-1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312009" y="1887444"/>
                <a:ext cx="7968567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400" dirty="0"/>
                  <a:t>First open brackets and then input the </a:t>
                </a:r>
              </a:p>
              <a:p>
                <a:pPr algn="ctr"/>
                <a:r>
                  <a:rPr lang="en-US" sz="2400" dirty="0"/>
                  <a:t>numerator calculation (remember to close brackets).	</a:t>
                </a:r>
              </a:p>
              <a:p>
                <a:pPr algn="ctr"/>
                <a:r>
                  <a:rPr lang="en-US" sz="2400" dirty="0"/>
                  <a:t>That is 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( </m:t>
                    </m:r>
                    <m:r>
                      <a:rPr lang="en-GB" sz="2400" i="1">
                        <a:latin typeface="Cambria Math" charset="0"/>
                      </a:rPr>
                      <m:t>2.9275+9.36 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2009" y="1887444"/>
                <a:ext cx="7968567" cy="1200329"/>
              </a:xfrm>
              <a:prstGeom prst="rect">
                <a:avLst/>
              </a:prstGeom>
              <a:blipFill rotWithShape="1">
                <a:blip r:embed="rId3"/>
                <a:stretch>
                  <a:fillRect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511824" y="3176573"/>
                <a:ext cx="66247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Then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type</m:t>
                    </m:r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and open a second bracket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3176573"/>
                <a:ext cx="6624736" cy="461665"/>
              </a:xfrm>
              <a:prstGeom prst="rect">
                <a:avLst/>
              </a:prstGeom>
              <a:blipFill>
                <a:blip r:embed="rId4"/>
                <a:stretch>
                  <a:fillRect l="-191"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4578600" y="3574082"/>
                <a:ext cx="869634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and input the denominator calculation </a:t>
                </a:r>
              </a:p>
              <a:p>
                <a:r>
                  <a:rPr lang="en-US" sz="2400" dirty="0"/>
                  <a:t>(remember to close brackets).					</a:t>
                </a:r>
              </a:p>
              <a:p>
                <a:r>
                  <a:rPr lang="en-US" sz="2400" dirty="0"/>
                  <a:t>            That is   </a:t>
                </a:r>
                <a14:m>
                  <m:oMath xmlns:m="http://schemas.openxmlformats.org/officeDocument/2006/math">
                    <m:r>
                      <a:rPr lang="en-GB" sz="2400" dirty="0">
                        <a:latin typeface="Cambria Math" charset="0"/>
                      </a:rPr>
                      <m:t>(</m:t>
                    </m:r>
                    <m:r>
                      <a:rPr lang="en-GB" sz="2400" i="1" dirty="0">
                        <a:latin typeface="Cambria Math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b="0" i="1" smtClean="0">
                        <a:latin typeface="Cambria Math"/>
                      </a:rPr>
                      <m:t>2</m:t>
                    </m:r>
                    <m:r>
                      <a:rPr lang="en-GB" sz="2400">
                        <a:latin typeface="Cambria Math" charset="0"/>
                      </a:rPr>
                      <m:t>)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600" y="3574082"/>
                <a:ext cx="8696349" cy="1200329"/>
              </a:xfrm>
              <a:prstGeom prst="rect">
                <a:avLst/>
              </a:prstGeom>
              <a:blipFill rotWithShape="1">
                <a:blip r:embed="rId5"/>
                <a:stretch>
                  <a:fillRect l="-1051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578600" y="4759653"/>
                <a:ext cx="27508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/>
                  <a:t>Then type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8600" y="4759653"/>
                <a:ext cx="2750895" cy="461665"/>
              </a:xfrm>
              <a:prstGeom prst="rect">
                <a:avLst/>
              </a:prstGeom>
              <a:blipFill>
                <a:blip r:embed="rId6"/>
                <a:stretch>
                  <a:fillRect l="-3687" t="-8108" b="-2432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4046608" y="5337686"/>
            <a:ext cx="67405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               You will have typed:</a:t>
            </a:r>
          </a:p>
          <a:p>
            <a:endParaRPr lang="en-US" sz="2400" dirty="0"/>
          </a:p>
        </p:txBody>
      </p:sp>
      <p:sp>
        <p:nvSpPr>
          <p:cNvPr id="24" name="Rounded Rectangle 23"/>
          <p:cNvSpPr/>
          <p:nvPr/>
        </p:nvSpPr>
        <p:spPr bwMode="auto">
          <a:xfrm>
            <a:off x="6098900" y="3263460"/>
            <a:ext cx="357140" cy="29561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US" sz="2400" dirty="0">
                <a:latin typeface="Arial" charset="0"/>
                <a:ea typeface="ＭＳ Ｐゴシック" charset="0"/>
              </a:rPr>
              <a:t>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1677043"/>
                  </p:ext>
                </p:extLst>
              </p:nvPr>
            </p:nvGraphicFramePr>
            <p:xfrm>
              <a:off x="4163954" y="5960933"/>
              <a:ext cx="6264675" cy="41549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20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4988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16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6"/>
                        </a:ext>
                      </a:extLst>
                    </a:gridCol>
                  </a:tblGrid>
                  <a:tr h="415499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400" smtClean="0">
                                    <a:latin typeface="Cambria Math" panose="02040503050406030204" pitchFamily="18" charset="0"/>
                                  </a:rPr>
                                  <m:t>÷</m:t>
                                </m:r>
                              </m:oMath>
                            </m:oMathPara>
                          </a14:m>
                          <a:endParaRPr lang="en-US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e 1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61677043"/>
                  </p:ext>
                </p:extLst>
              </p:nvPr>
            </p:nvGraphicFramePr>
            <p:xfrm>
              <a:off x="4163954" y="5960933"/>
              <a:ext cx="6264675" cy="415499"/>
            </p:xfrm>
            <a:graphic>
              <a:graphicData uri="http://schemas.openxmlformats.org/drawingml/2006/table">
                <a:tbl>
                  <a:tblPr firstRow="1" bandRow="1">
                    <a:tableStyleId>{21E4AEA4-8DFA-4A89-87EB-49C32662AFE0}</a:tableStyleId>
                  </a:tblPr>
                  <a:tblGrid>
                    <a:gridCol w="23202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24988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  <a:gridCol w="214164">
                      <a:extLst>
                        <a:ext uri="{9D8B030D-6E8A-4147-A177-3AD203B41FA5}">
                          <a16:colId xmlns:a16="http://schemas.microsoft.com/office/drawing/2014/main" val="2000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0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6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7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8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19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0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1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2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3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4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5"/>
                        </a:ext>
                      </a:extLst>
                    </a:gridCol>
                    <a:gridCol w="232025">
                      <a:extLst>
                        <a:ext uri="{9D8B030D-6E8A-4147-A177-3AD203B41FA5}">
                          <a16:colId xmlns:a16="http://schemas.microsoft.com/office/drawing/2014/main" val="20026"/>
                        </a:ext>
                      </a:extLst>
                    </a:gridCol>
                  </a:tblGrid>
                  <a:tr h="415499"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+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6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252632" t="-2941" r="-1257895" b="-29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(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4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7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-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1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.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3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5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9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2</a:t>
                          </a: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en-US" sz="1400" dirty="0"/>
                            <a:t>)</a:t>
                          </a:r>
                        </a:p>
                      </a:txBody>
                      <a:tcPr/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2" name="Rounded Rectangle 21"/>
          <p:cNvSpPr/>
          <p:nvPr/>
        </p:nvSpPr>
        <p:spPr bwMode="auto">
          <a:xfrm>
            <a:off x="6186478" y="4861956"/>
            <a:ext cx="278355" cy="295618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r>
              <a:rPr lang="en-US" sz="2400" dirty="0">
                <a:latin typeface="Arial" charset="0"/>
                <a:ea typeface="ＭＳ Ｐゴシック" charset="0"/>
              </a:rPr>
              <a:t>  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0887A717-12E6-4843-9BE9-D2AB074C11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46039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24" grpId="0" animBg="1"/>
      <p:bldP spid="22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2312" y="53317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3000" b="1" dirty="0"/>
              <a:t>Using Memory on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3719736" y="1514215"/>
                <a:ext cx="7080785" cy="156966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In other words we need to have the solution to the </a:t>
                </a:r>
              </a:p>
              <a:p>
                <a:r>
                  <a:rPr lang="en-US" sz="2400" dirty="0"/>
                  <a:t>denominator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</a:rPr>
                      <m:t>(</m:t>
                    </m:r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a:rPr lang="en-GB" sz="2400" b="0" i="1" smtClean="0">
                        <a:latin typeface="Cambria Math"/>
                      </a:rPr>
                      <m:t>2</m:t>
                    </m:r>
                  </m:oMath>
                </a14:m>
                <a:r>
                  <a:rPr lang="en-US" sz="2400" dirty="0"/>
                  <a:t>) sorted and saved </a:t>
                </a:r>
                <a:br>
                  <a:rPr lang="en-US" sz="2400" dirty="0"/>
                </a:br>
                <a:r>
                  <a:rPr lang="en-US" sz="2400" dirty="0"/>
                  <a:t>before we start tackling the numerator (top line). </a:t>
                </a:r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9736" y="1514215"/>
                <a:ext cx="7080785" cy="1569660"/>
              </a:xfrm>
              <a:prstGeom prst="rect">
                <a:avLst/>
              </a:prstGeom>
              <a:blipFill rotWithShape="1">
                <a:blip r:embed="rId2"/>
                <a:stretch>
                  <a:fillRect l="-1291" t="-2713" r="-34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4727848" y="749654"/>
                <a:ext cx="4006225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Again we look at	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2.9275 + 9.36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4.79 − 1.3592</m:t>
                        </m:r>
                      </m:den>
                    </m:f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7848" y="749654"/>
                <a:ext cx="4006225" cy="622222"/>
              </a:xfrm>
              <a:prstGeom prst="rect">
                <a:avLst/>
              </a:prstGeom>
              <a:blipFill>
                <a:blip r:embed="rId3"/>
                <a:stretch>
                  <a:fillRect l="-2532" b="-1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3287688" y="2780928"/>
            <a:ext cx="8409033" cy="34932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So we first calculate the denominator and input this </a:t>
            </a:r>
          </a:p>
          <a:p>
            <a:r>
              <a:rPr lang="en-US" sz="2400" dirty="0"/>
              <a:t>solution into the memory, using the appropriate keys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on your calculator. Some useful keys are: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MC		Clears the memory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Min		Places the current number into the memory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M+		      Adds the number displayed to the memory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MR		Recalls the number that is currently in the memory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602D0AD-B2F3-CE4F-8782-CD09576E7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3469687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6185" y="3720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400" b="1" dirty="0"/>
              <a:t> </a:t>
            </a:r>
            <a:r>
              <a:rPr lang="en-US" altLang="en-US" sz="3000" b="1" dirty="0"/>
              <a:t>Using Memory on a Calculator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079875" y="1612734"/>
                <a:ext cx="764722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Input the denominator calculation, i.e.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4.79 −1.359</m:t>
                    </m:r>
                    <m:r>
                      <m:rPr>
                        <m:nor/>
                      </m:rPr>
                      <a:rPr lang="en-GB" sz="2400" b="0" i="0" smtClean="0">
                        <a:latin typeface="Cambria Math" charset="0"/>
                      </a:rPr>
                      <m:t>2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75" y="1612734"/>
                <a:ext cx="7647222" cy="461665"/>
              </a:xfrm>
              <a:prstGeom prst="rect">
                <a:avLst/>
              </a:prstGeom>
              <a:blipFill rotWithShape="1">
                <a:blip r:embed="rId2"/>
                <a:stretch>
                  <a:fillRect l="-1195"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3980981" y="2210939"/>
                <a:ext cx="214917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 Then type </a:t>
                </a:r>
                <a14:m>
                  <m:oMath xmlns:m="http://schemas.openxmlformats.org/officeDocument/2006/math">
                    <m:r>
                      <a:rPr lang="en-GB" sz="2400"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0981" y="2210939"/>
                <a:ext cx="2149178" cy="461665"/>
              </a:xfrm>
              <a:prstGeom prst="rect">
                <a:avLst/>
              </a:prstGeom>
              <a:blipFill>
                <a:blip r:embed="rId3"/>
                <a:stretch>
                  <a:fillRect t="-8108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4122316" y="2810481"/>
            <a:ext cx="77316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Press  Min  to place the value displayed in the memory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354" y="1063434"/>
            <a:ext cx="45961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Press   MC  to clear the memory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4086473" y="3485460"/>
                <a:ext cx="776744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input the numerator calculation, i.e.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</a:rPr>
                      <m:t>2.9275+9.36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6473" y="3485460"/>
                <a:ext cx="7767447" cy="461665"/>
              </a:xfrm>
              <a:prstGeom prst="rect">
                <a:avLst/>
              </a:prstGeom>
              <a:blipFill>
                <a:blip r:embed="rId4"/>
                <a:stretch>
                  <a:fillRect l="-1144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079875" y="4096516"/>
                <a:ext cx="2037737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Then type  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875" y="4096516"/>
                <a:ext cx="2037737" cy="461665"/>
              </a:xfrm>
              <a:prstGeom prst="rect">
                <a:avLst/>
              </a:prstGeom>
              <a:blipFill>
                <a:blip r:embed="rId5"/>
                <a:stretch>
                  <a:fillRect l="-4321" t="-10811" b="-270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4076066" y="4810481"/>
                <a:ext cx="627928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Now leaving this solution on the screen, type</a:t>
                </a:r>
              </a:p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charset="0"/>
                        <a:ea typeface="Cambria Math" panose="02040503050406030204" pitchFamily="18" charset="0"/>
                      </a:rPr>
                      <m:t>   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÷</m:t>
                    </m:r>
                  </m:oMath>
                </a14:m>
                <a:r>
                  <a:rPr lang="en-US" sz="2400" dirty="0"/>
                  <a:t>    MR     =    	</a:t>
                </a: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6066" y="4810481"/>
                <a:ext cx="6279283" cy="830997"/>
              </a:xfrm>
              <a:prstGeom prst="rect">
                <a:avLst/>
              </a:prstGeom>
              <a:blipFill>
                <a:blip r:embed="rId6"/>
                <a:stretch>
                  <a:fillRect l="-1414" t="-6061" r="-404" b="-151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/>
          <p:cNvSpPr txBox="1"/>
          <p:nvPr/>
        </p:nvSpPr>
        <p:spPr>
          <a:xfrm>
            <a:off x="4062117" y="5832222"/>
            <a:ext cx="49142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This will divide the displayed value by the number in the memory</a:t>
            </a:r>
          </a:p>
        </p:txBody>
      </p:sp>
      <p:sp>
        <p:nvSpPr>
          <p:cNvPr id="13" name="Rounded Rectangle 12"/>
          <p:cNvSpPr/>
          <p:nvPr/>
        </p:nvSpPr>
        <p:spPr bwMode="auto">
          <a:xfrm>
            <a:off x="4224337" y="5221166"/>
            <a:ext cx="431502" cy="353943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866985" y="5221166"/>
            <a:ext cx="576064" cy="353943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15" name="Rounded Rectangle 14"/>
          <p:cNvSpPr/>
          <p:nvPr/>
        </p:nvSpPr>
        <p:spPr bwMode="auto">
          <a:xfrm>
            <a:off x="5654195" y="5185670"/>
            <a:ext cx="441805" cy="370733"/>
          </a:xfrm>
          <a:prstGeom prst="roundRect">
            <a:avLst>
              <a:gd name="adj" fmla="val 2896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1" name="Rounded Rectangle 20"/>
          <p:cNvSpPr/>
          <p:nvPr/>
        </p:nvSpPr>
        <p:spPr bwMode="auto">
          <a:xfrm>
            <a:off x="5673597" y="4135502"/>
            <a:ext cx="422403" cy="428414"/>
          </a:xfrm>
          <a:prstGeom prst="roundRect">
            <a:avLst>
              <a:gd name="adj" fmla="val 2896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4" name="Rounded Rectangle 23"/>
          <p:cNvSpPr/>
          <p:nvPr/>
        </p:nvSpPr>
        <p:spPr bwMode="auto">
          <a:xfrm>
            <a:off x="5120908" y="2841258"/>
            <a:ext cx="576063" cy="40011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0" name="TextBox 7">
            <a:extLst>
              <a:ext uri="{FF2B5EF4-FFF2-40B4-BE49-F238E27FC236}">
                <a16:creationId xmlns:a16="http://schemas.microsoft.com/office/drawing/2014/main" id="{D6BE3018-418B-A74C-89B1-DB7DBC515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0AF400EB-E89C-6B4D-91ED-A9279DFC971E}"/>
              </a:ext>
            </a:extLst>
          </p:cNvPr>
          <p:cNvSpPr/>
          <p:nvPr/>
        </p:nvSpPr>
        <p:spPr bwMode="auto">
          <a:xfrm>
            <a:off x="5119146" y="1089514"/>
            <a:ext cx="576063" cy="400110"/>
          </a:xfrm>
          <a:prstGeom prst="round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C48C4129-5318-2141-B52A-E27B658828A0}"/>
              </a:ext>
            </a:extLst>
          </p:cNvPr>
          <p:cNvSpPr/>
          <p:nvPr/>
        </p:nvSpPr>
        <p:spPr bwMode="auto">
          <a:xfrm>
            <a:off x="5680023" y="2252153"/>
            <a:ext cx="441805" cy="370733"/>
          </a:xfrm>
          <a:prstGeom prst="roundRect">
            <a:avLst>
              <a:gd name="adj" fmla="val 28969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1" hangingPunct="1">
              <a:buClr>
                <a:srgbClr val="000000"/>
              </a:buClr>
              <a:buSzPct val="100000"/>
            </a:pPr>
            <a:endParaRPr lang="en-US" sz="2400"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048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3" grpId="0" animBg="1"/>
      <p:bldP spid="14" grpId="0" animBg="1"/>
      <p:bldP spid="15" grpId="0" animBg="1"/>
      <p:bldP spid="21" grpId="0" animBg="1"/>
      <p:bldP spid="24" grpId="0" animBg="1"/>
      <p:bldP spid="23" grpId="0" animBg="1"/>
      <p:bldP spid="27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23359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5: Fitness Test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B5F46D1C-97CB-8A4A-A6DF-BEF6F4E90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41499" y="908720"/>
            <a:ext cx="64801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altLang="en-US" dirty="0"/>
              <a:t>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5067774" y="1994139"/>
                <a:ext cx="3456384" cy="6222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1.  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6.275+24.145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7.95 − 6.65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1994139"/>
                <a:ext cx="3456384" cy="622222"/>
              </a:xfrm>
              <a:prstGeom prst="rect">
                <a:avLst/>
              </a:prstGeom>
              <a:blipFill rotWithShape="1">
                <a:blip r:embed="rId2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5067774" y="3914674"/>
                <a:ext cx="2707793" cy="62222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3.  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72.3335 +184.893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134.79 + 1.3592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3914674"/>
                <a:ext cx="2707793" cy="622222"/>
              </a:xfrm>
              <a:prstGeom prst="rect">
                <a:avLst/>
              </a:prstGeom>
              <a:blipFill rotWithShape="1">
                <a:blip r:embed="rId3"/>
                <a:stretch>
                  <a:fillRect r="-247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067774" y="4928028"/>
                <a:ext cx="2497800" cy="61715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4.  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99.78− 9.36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25.91 + 6.41882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4928028"/>
                <a:ext cx="2497800" cy="617157"/>
              </a:xfrm>
              <a:prstGeom prst="rect">
                <a:avLst/>
              </a:prstGeom>
              <a:blipFill rotWithShape="1">
                <a:blip r:embed="rId4"/>
                <a:stretch>
                  <a:fillRect r="-2927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5067774" y="2901129"/>
                <a:ext cx="2584362" cy="62241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2.  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charset="0"/>
                          </a:rPr>
                          <m:t>42.835 −37.8702</m:t>
                        </m:r>
                      </m:num>
                      <m:den>
                        <m:r>
                          <a:rPr lang="en-GB" sz="2400" i="1">
                            <a:latin typeface="Cambria Math" charset="0"/>
                          </a:rPr>
                          <m:t>89.825 −85.425</m:t>
                        </m:r>
                      </m:den>
                    </m:f>
                    <m:r>
                      <a:rPr lang="en-GB" sz="2400">
                        <a:latin typeface="Cambria Math" charset="0"/>
                      </a:rPr>
                      <m:t>  </m:t>
                    </m:r>
                  </m:oMath>
                </a14:m>
                <a:r>
                  <a:rPr lang="en-US" sz="2400" dirty="0"/>
                  <a:t>=</a:t>
                </a: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7774" y="2901129"/>
                <a:ext cx="2584362" cy="622414"/>
              </a:xfrm>
              <a:prstGeom prst="rect">
                <a:avLst/>
              </a:prstGeom>
              <a:blipFill rotWithShape="1">
                <a:blip r:embed="rId5"/>
                <a:stretch>
                  <a:fillRect r="-283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255658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/>
          </a:p>
          <a:p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8099097" y="2011617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23.4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99097" y="4016412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1.889298652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56343" y="5005773"/>
            <a:ext cx="19848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2.796885256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999152" y="5152571"/>
            <a:ext cx="1847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400" dirty="0"/>
          </a:p>
          <a:p>
            <a:endParaRPr lang="en-US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8037575" y="3002010"/>
            <a:ext cx="2292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1.128363636</a:t>
            </a:r>
            <a:r>
              <a:rPr lang="is-IS" sz="2400" dirty="0">
                <a:solidFill>
                  <a:srgbClr val="FF0000"/>
                </a:solidFill>
              </a:rPr>
              <a:t>…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413830" y="145142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3933818" y="1147220"/>
            <a:ext cx="6942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Use brackets or the memory function to calculate: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2ECFE508-9008-2246-9EFB-41F2F7D9CF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1281995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12" grpId="0"/>
      <p:bldP spid="14" grpId="0"/>
      <p:bldP spid="15" grpId="0"/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>
            <a:extLst>
              <a:ext uri="{FF2B5EF4-FFF2-40B4-BE49-F238E27FC236}">
                <a16:creationId xmlns:a16="http://schemas.microsoft.com/office/drawing/2014/main" id="{ACEFACE6-1929-D346-922D-560A2E15B3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60148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3000" b="1" dirty="0"/>
              <a:t>Section 5: Review</a:t>
            </a:r>
          </a:p>
        </p:txBody>
      </p:sp>
      <p:sp>
        <p:nvSpPr>
          <p:cNvPr id="15364" name="TextBox 1">
            <a:extLst>
              <a:ext uri="{FF2B5EF4-FFF2-40B4-BE49-F238E27FC236}">
                <a16:creationId xmlns:a16="http://schemas.microsoft.com/office/drawing/2014/main" id="{8BCBF1D4-8939-C440-9101-9943AE0A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859447"/>
            <a:ext cx="99844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5365" name="TextBox 2">
            <a:extLst>
              <a:ext uri="{FF2B5EF4-FFF2-40B4-BE49-F238E27FC236}">
                <a16:creationId xmlns:a16="http://schemas.microsoft.com/office/drawing/2014/main" id="{CACAD601-E37D-7348-AED0-A931AED86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3356992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09C357A-75AC-414E-96C7-FD8B3CE9B4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1819029"/>
            <a:ext cx="9984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FDF812-6048-1944-B15C-126560943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7568" y="4447395"/>
            <a:ext cx="9984432" cy="15081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pPr algn="ctr"/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BB5BFC-B66B-A548-B12A-BD1FF9807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90777"/>
            <a:ext cx="220756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Decimals and Fractions</a:t>
            </a:r>
          </a:p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8610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5" grpId="0"/>
      <p:bldP spid="2" grpId="0"/>
      <p:bldP spid="3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lapértelmezett terv">
      <a:majorFont>
        <a:latin typeface="Arial"/>
        <a:ea typeface="ＭＳ Ｐゴシック"/>
        <a:cs typeface=""/>
      </a:majorFont>
      <a:minorFont>
        <a:latin typeface="Calibri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0D26DF9-5106-4408-AEB8-21B8AFA51FB3}">
  <ds:schemaRefs>
    <ds:schemaRef ds:uri="http://schemas.microsoft.com/office/2006/metadata/properties"/>
    <ds:schemaRef ds:uri="9ee75292-5076-4fcc-bc52-dcc754448144"/>
    <ds:schemaRef ds:uri="http://purl.org/dc/terms/"/>
    <ds:schemaRef ds:uri="f7b00057-f5aa-46f4-8410-da255f325540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7586</TotalTime>
  <Words>2432</Words>
  <Application>Microsoft Macintosh PowerPoint</Application>
  <PresentationFormat>Widescreen</PresentationFormat>
  <Paragraphs>860</Paragraphs>
  <Slides>35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0" baseType="lpstr">
      <vt:lpstr>Arial</vt:lpstr>
      <vt:lpstr>Calibri</vt:lpstr>
      <vt:lpstr>Cambria Math</vt:lpstr>
      <vt:lpstr>Times New Roman</vt:lpstr>
      <vt:lpstr>Alapértelmezett terv</vt:lpstr>
      <vt:lpstr>Supporting and Enhancing Mathematics and Statistics UNIT: Decimals and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David Burghes</cp:lastModifiedBy>
  <cp:revision>275</cp:revision>
  <cp:lastPrinted>2016-10-17T08:47:54Z</cp:lastPrinted>
  <dcterms:created xsi:type="dcterms:W3CDTF">2012-10-10T19:07:13Z</dcterms:created>
  <dcterms:modified xsi:type="dcterms:W3CDTF">2020-04-21T10:15:31Z</dcterms:modified>
</cp:coreProperties>
</file>